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98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87" autoAdjust="0"/>
    <p:restoredTop sz="79742" autoAdjust="0"/>
  </p:normalViewPr>
  <p:slideViewPr>
    <p:cSldViewPr snapToGrid="0">
      <p:cViewPr varScale="1">
        <p:scale>
          <a:sx n="58" d="100"/>
          <a:sy n="58" d="100"/>
        </p:scale>
        <p:origin x="11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A4733-3050-4153-88CA-2823E634C550}" type="datetimeFigureOut">
              <a:rPr lang="en-US" smtClean="0"/>
              <a:t>8/22/2019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1BE0A-ABCC-48C5-BD8F-780E4A879C0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884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31BE0A-ABCC-48C5-BD8F-780E4A879C0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3413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Kami </a:t>
            </a:r>
            <a:r>
              <a:rPr lang="en-US" dirty="0" err="1"/>
              <a:t>melakukan</a:t>
            </a:r>
            <a:r>
              <a:rPr lang="en-US" dirty="0"/>
              <a:t> </a:t>
            </a:r>
            <a:r>
              <a:rPr lang="en-US" dirty="0" err="1"/>
              <a:t>penelitian</a:t>
            </a:r>
            <a:r>
              <a:rPr lang="en-US" dirty="0"/>
              <a:t> untuk </a:t>
            </a:r>
            <a:r>
              <a:rPr lang="en-US" dirty="0" err="1"/>
              <a:t>memastikan</a:t>
            </a:r>
            <a:r>
              <a:rPr lang="en-US" dirty="0"/>
              <a:t> </a:t>
            </a:r>
            <a:r>
              <a:rPr lang="en-US" dirty="0" err="1"/>
              <a:t>bahwa</a:t>
            </a:r>
            <a:r>
              <a:rPr lang="en-US" dirty="0"/>
              <a:t> kami </a:t>
            </a:r>
            <a:r>
              <a:rPr lang="en-US" dirty="0" err="1"/>
              <a:t>menyelesaikan</a:t>
            </a:r>
            <a:r>
              <a:rPr lang="en-US" dirty="0"/>
              <a:t> </a:t>
            </a:r>
            <a:r>
              <a:rPr lang="en-US" dirty="0" err="1"/>
              <a:t>masalah</a:t>
            </a:r>
            <a:r>
              <a:rPr lang="en-US" dirty="0"/>
              <a:t> yang </a:t>
            </a:r>
            <a:r>
              <a:rPr lang="en-US" dirty="0" err="1"/>
              <a:t>benar-benar</a:t>
            </a:r>
            <a:r>
              <a:rPr lang="en-US" dirty="0"/>
              <a:t> </a:t>
            </a:r>
            <a:r>
              <a:rPr lang="en-US" dirty="0" err="1"/>
              <a:t>ada</a:t>
            </a:r>
            <a:r>
              <a:rPr lang="en-US" dirty="0"/>
              <a:t> </a:t>
            </a:r>
            <a:r>
              <a:rPr lang="en-US" dirty="0" err="1"/>
              <a:t>dalam</a:t>
            </a:r>
            <a:r>
              <a:rPr lang="en-US" dirty="0"/>
              <a:t> </a:t>
            </a:r>
            <a:r>
              <a:rPr lang="en-US" dirty="0" err="1"/>
              <a:t>kehidupan</a:t>
            </a:r>
            <a:r>
              <a:rPr lang="en-US" dirty="0"/>
              <a:t> orang.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1BE0A-ABCC-48C5-BD8F-780E4A879C0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445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80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Gather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large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number</a:t>
            </a:r>
          </a:p>
          <a:p>
            <a:pPr>
              <a:lnSpc>
                <a:spcPts val="190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of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responses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quickly</a:t>
            </a:r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220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Get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quantitative</a:t>
            </a:r>
          </a:p>
          <a:p>
            <a:pPr>
              <a:lnSpc>
                <a:spcPts val="190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feedback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quickly</a:t>
            </a:r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220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Hard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to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get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in-</a:t>
            </a:r>
          </a:p>
          <a:p>
            <a:pPr>
              <a:lnSpc>
                <a:spcPts val="190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depth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responses</a:t>
            </a:r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205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Learn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about</a:t>
            </a:r>
          </a:p>
          <a:p>
            <a:pPr>
              <a:lnSpc>
                <a:spcPts val="190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problems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but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not</a:t>
            </a:r>
          </a:p>
          <a:p>
            <a:pPr>
              <a:lnSpc>
                <a:spcPts val="190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why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they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occur</a:t>
            </a:r>
          </a:p>
          <a:p>
            <a:endParaRPr lang="en-US" dirty="0"/>
          </a:p>
          <a:p>
            <a:pPr>
              <a:lnSpc>
                <a:spcPts val="180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One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on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one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discussions</a:t>
            </a:r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195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Can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gather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in-depth</a:t>
            </a:r>
          </a:p>
          <a:p>
            <a:pPr>
              <a:lnSpc>
                <a:spcPts val="190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targeted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information</a:t>
            </a:r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200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Flexible,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can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explore</a:t>
            </a:r>
          </a:p>
          <a:p>
            <a:pPr>
              <a:lnSpc>
                <a:spcPts val="190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tangent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or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unexpected</a:t>
            </a:r>
          </a:p>
          <a:p>
            <a:pPr>
              <a:lnSpc>
                <a:spcPts val="190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area</a:t>
            </a:r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195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Time-consuming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to</a:t>
            </a:r>
          </a:p>
          <a:p>
            <a:pPr>
              <a:lnSpc>
                <a:spcPts val="1900"/>
              </a:lnSpc>
            </a:pP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organise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run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and</a:t>
            </a:r>
          </a:p>
          <a:p>
            <a:pPr>
              <a:lnSpc>
                <a:spcPts val="190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Analyze</a:t>
            </a:r>
          </a:p>
          <a:p>
            <a:pPr>
              <a:lnSpc>
                <a:spcPts val="1900"/>
              </a:lnSpc>
            </a:pPr>
            <a:endParaRPr lang="en-US" altLang="zh-CN" i="1" dirty="0">
              <a:solidFill>
                <a:srgbClr val="000000"/>
              </a:solidFill>
              <a:latin typeface="Times New Roman Italic" pitchFamily="18" charset="0"/>
              <a:cs typeface="Times New Roman Italic" pitchFamily="18" charset="0"/>
            </a:endParaRPr>
          </a:p>
          <a:p>
            <a:pPr>
              <a:lnSpc>
                <a:spcPts val="180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Get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qualitative</a:t>
            </a:r>
          </a:p>
          <a:p>
            <a:pPr>
              <a:lnSpc>
                <a:spcPts val="190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feedback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quickly</a:t>
            </a:r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195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Insights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on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behaviour</a:t>
            </a:r>
            <a:endParaRPr lang="en-US" altLang="zh-CN" i="1" dirty="0">
              <a:solidFill>
                <a:srgbClr val="000000"/>
              </a:solidFill>
              <a:latin typeface="Times New Roman Italic" pitchFamily="18" charset="0"/>
              <a:cs typeface="Times New Roman Italic" pitchFamily="18" charset="0"/>
            </a:endParaRPr>
          </a:p>
          <a:p>
            <a:pPr>
              <a:lnSpc>
                <a:spcPts val="190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in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social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context</a:t>
            </a:r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195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Alpha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participants</a:t>
            </a:r>
          </a:p>
          <a:p>
            <a:pPr>
              <a:lnSpc>
                <a:spcPts val="190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might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sway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general</a:t>
            </a:r>
          </a:p>
          <a:p>
            <a:pPr>
              <a:lnSpc>
                <a:spcPts val="190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opinions</a:t>
            </a:r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190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Time-consuming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to</a:t>
            </a:r>
          </a:p>
          <a:p>
            <a:pPr>
              <a:lnSpc>
                <a:spcPts val="1900"/>
              </a:lnSpc>
            </a:pP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organise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,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run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and</a:t>
            </a:r>
          </a:p>
          <a:p>
            <a:pPr>
              <a:lnSpc>
                <a:spcPts val="1900"/>
              </a:lnSpc>
            </a:pP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analyze</a:t>
            </a:r>
          </a:p>
          <a:p>
            <a:pPr>
              <a:lnSpc>
                <a:spcPts val="1900"/>
              </a:lnSpc>
            </a:pPr>
            <a:endParaRPr lang="en-US" altLang="zh-CN" i="1" dirty="0">
              <a:solidFill>
                <a:srgbClr val="000000"/>
              </a:solidFill>
              <a:latin typeface="Times New Roman Italic" pitchFamily="18" charset="0"/>
              <a:cs typeface="Times New Roman Italic" pitchFamily="18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1BE0A-ABCC-48C5-BD8F-780E4A879C0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4992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Jangan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bertanya</a:t>
            </a:r>
            <a:r>
              <a:rPr lang="en-US" dirty="0"/>
              <a:t> </a:t>
            </a:r>
            <a:r>
              <a:rPr lang="en-US" dirty="0" err="1"/>
              <a:t>niat</a:t>
            </a:r>
            <a:r>
              <a:rPr lang="en-US" dirty="0"/>
              <a:t>, </a:t>
            </a:r>
            <a:r>
              <a:rPr lang="en-US" dirty="0" err="1"/>
              <a:t>hanya</a:t>
            </a:r>
            <a:r>
              <a:rPr lang="en-US" dirty="0"/>
              <a:t> </a:t>
            </a:r>
            <a:r>
              <a:rPr lang="en-US" dirty="0" err="1"/>
              <a:t>perilaku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Tanyakan</a:t>
            </a:r>
            <a:r>
              <a:rPr lang="en-US" dirty="0"/>
              <a:t> </a:t>
            </a:r>
            <a:r>
              <a:rPr lang="en-US" dirty="0" err="1"/>
              <a:t>tentang</a:t>
            </a:r>
            <a:r>
              <a:rPr lang="en-US" dirty="0"/>
              <a:t> </a:t>
            </a:r>
            <a:r>
              <a:rPr lang="en-US" dirty="0" err="1"/>
              <a:t>contoh</a:t>
            </a:r>
            <a:r>
              <a:rPr lang="en-US" dirty="0"/>
              <a:t> </a:t>
            </a:r>
            <a:r>
              <a:rPr lang="en-US" dirty="0" err="1"/>
              <a:t>spesifik</a:t>
            </a:r>
            <a:r>
              <a:rPr lang="en-US" dirty="0"/>
              <a:t>,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generalisasi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Buat</a:t>
            </a:r>
            <a:r>
              <a:rPr lang="en-US" dirty="0"/>
              <a:t> </a:t>
            </a:r>
            <a:r>
              <a:rPr lang="en-US" dirty="0" err="1"/>
              <a:t>mereka</a:t>
            </a:r>
            <a:r>
              <a:rPr lang="en-US" dirty="0"/>
              <a:t> </a:t>
            </a:r>
            <a:r>
              <a:rPr lang="en-US" dirty="0" err="1"/>
              <a:t>terus</a:t>
            </a:r>
            <a:r>
              <a:rPr lang="en-US" dirty="0"/>
              <a:t> </a:t>
            </a:r>
            <a:r>
              <a:rPr lang="en-US" dirty="0" err="1"/>
              <a:t>bicara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Jangan</a:t>
            </a:r>
            <a:r>
              <a:rPr lang="en-US" dirty="0"/>
              <a:t> </a:t>
            </a:r>
            <a:r>
              <a:rPr lang="en-US" dirty="0" err="1"/>
              <a:t>pernah</a:t>
            </a:r>
            <a:r>
              <a:rPr lang="en-US" dirty="0"/>
              <a:t> </a:t>
            </a:r>
            <a:r>
              <a:rPr lang="en-US" dirty="0" err="1"/>
              <a:t>ajukan</a:t>
            </a:r>
            <a:r>
              <a:rPr lang="en-US" dirty="0"/>
              <a:t> </a:t>
            </a:r>
            <a:r>
              <a:rPr lang="en-US" dirty="0" err="1"/>
              <a:t>pertanyaan</a:t>
            </a:r>
            <a:r>
              <a:rPr lang="en-US" dirty="0"/>
              <a:t> </a:t>
            </a:r>
            <a:r>
              <a:rPr lang="en-US" dirty="0" err="1"/>
              <a:t>utama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1BE0A-ABCC-48C5-BD8F-780E4A879C05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1775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4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example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within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your</a:t>
            </a:r>
          </a:p>
          <a:p>
            <a:pPr>
              <a:lnSpc>
                <a:spcPts val="2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target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audience.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should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represent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major</a:t>
            </a:r>
          </a:p>
          <a:p>
            <a:pPr>
              <a:lnSpc>
                <a:spcPts val="2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group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your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website</a:t>
            </a:r>
          </a:p>
          <a:p>
            <a:endParaRPr lang="en-US" dirty="0"/>
          </a:p>
          <a:p>
            <a:pPr>
              <a:lnSpc>
                <a:spcPts val="24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purpose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create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reliable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</a:p>
          <a:p>
            <a:pPr>
              <a:lnSpc>
                <a:spcPts val="2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realistic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representations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our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key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audience segments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reference.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These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representations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should</a:t>
            </a:r>
          </a:p>
          <a:p>
            <a:pPr>
              <a:lnSpc>
                <a:spcPts val="2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based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qualitative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some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quantitative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</a:p>
          <a:p>
            <a:pPr>
              <a:lnSpc>
                <a:spcPts val="2200"/>
              </a:lnSpc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research.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Effective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personas:</a:t>
            </a:r>
          </a:p>
          <a:p>
            <a:pPr>
              <a:lnSpc>
                <a:spcPts val="2200"/>
              </a:lnSpc>
            </a:pPr>
            <a:endParaRPr lang="en-US" altLang="zh-CN" sz="12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1BE0A-ABCC-48C5-BD8F-780E4A879C0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600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ts val="3450"/>
              </a:lnSpc>
              <a:tabLst>
                <a:tab pos="139700" algn="l"/>
                <a:tab pos="1200150" algn="l"/>
                <a:tab pos="1479550" algn="l"/>
                <a:tab pos="2673350" algn="l"/>
                <a:tab pos="3086100" algn="l"/>
              </a:tabLst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Scenarios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help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put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your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life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situation where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they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across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your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product,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specific needs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goals,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specific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mindset.</a:t>
            </a:r>
          </a:p>
          <a:p>
            <a:pPr algn="just">
              <a:lnSpc>
                <a:spcPts val="500"/>
              </a:lnSpc>
            </a:pPr>
            <a:endParaRPr lang="en-US" altLang="zh-CN" sz="800" dirty="0"/>
          </a:p>
          <a:p>
            <a:pPr algn="just">
              <a:lnSpc>
                <a:spcPts val="500"/>
              </a:lnSpc>
            </a:pPr>
            <a:endParaRPr lang="en-US" altLang="zh-CN" sz="800" dirty="0"/>
          </a:p>
          <a:p>
            <a:pPr algn="just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1BE0A-ABCC-48C5-BD8F-780E4A879C0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066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2600"/>
              </a:lnSpc>
            </a:pPr>
            <a:r>
              <a:rPr lang="en-US" altLang="zh-CN" sz="12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From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the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information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gathered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in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the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interview</a:t>
            </a:r>
          </a:p>
          <a:p>
            <a:pPr>
              <a:lnSpc>
                <a:spcPts val="2350"/>
              </a:lnSpc>
            </a:pPr>
            <a:r>
              <a:rPr lang="en-US" altLang="zh-CN" sz="12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exercises,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create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a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persona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that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includes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background,</a:t>
            </a:r>
          </a:p>
          <a:p>
            <a:pPr>
              <a:lnSpc>
                <a:spcPts val="2350"/>
              </a:lnSpc>
            </a:pPr>
            <a:r>
              <a:rPr lang="en-US" altLang="zh-CN" sz="12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needs,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pain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points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and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goals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of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2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the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interviewee.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31BE0A-ABCC-48C5-BD8F-780E4A879C05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70442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6511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7F57-66EA-40EF-8BF8-42FBEE17E614}" type="datetimeFigureOut">
              <a:rPr lang="en-US" smtClean="0"/>
              <a:t>8/22/2019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DB0D-A6A0-4B80-AF55-982503A591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48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7F57-66EA-40EF-8BF8-42FBEE17E614}" type="datetimeFigureOut">
              <a:rPr lang="en-US" smtClean="0"/>
              <a:t>8/22/2019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DB0D-A6A0-4B80-AF55-982503A591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902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2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7F57-66EA-40EF-8BF8-42FBEE17E614}" type="datetimeFigureOut">
              <a:rPr lang="en-US" smtClean="0"/>
              <a:t>8/22/2019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DB0D-A6A0-4B80-AF55-982503A591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627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7279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7F57-66EA-40EF-8BF8-42FBEE17E614}" type="datetimeFigureOut">
              <a:rPr lang="en-US" smtClean="0"/>
              <a:t>8/22/2019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DB0D-A6A0-4B80-AF55-982503A591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298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7F57-66EA-40EF-8BF8-42FBEE17E614}" type="datetimeFigureOut">
              <a:rPr lang="en-US" smtClean="0"/>
              <a:t>8/22/2019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DB0D-A6A0-4B80-AF55-982503A591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52301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1825625"/>
            <a:ext cx="38671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7F57-66EA-40EF-8BF8-42FBEE17E614}" type="datetimeFigureOut">
              <a:rPr lang="en-US" smtClean="0"/>
              <a:t>8/22/2019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DB0D-A6A0-4B80-AF55-982503A591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783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7F57-66EA-40EF-8BF8-42FBEE17E614}" type="datetimeFigureOut">
              <a:rPr lang="en-US" smtClean="0"/>
              <a:t>8/22/2019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DB0D-A6A0-4B80-AF55-982503A591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711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7F57-66EA-40EF-8BF8-42FBEE17E614}" type="datetimeFigureOut">
              <a:rPr lang="en-US" smtClean="0"/>
              <a:t>8/22/2019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DB0D-A6A0-4B80-AF55-982503A591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8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7F57-66EA-40EF-8BF8-42FBEE17E614}" type="datetimeFigureOut">
              <a:rPr lang="en-US" smtClean="0"/>
              <a:t>8/22/2019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DB0D-A6A0-4B80-AF55-982503A591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421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7F57-66EA-40EF-8BF8-42FBEE17E614}" type="datetimeFigureOut">
              <a:rPr lang="en-US" smtClean="0"/>
              <a:t>8/22/2019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DB0D-A6A0-4B80-AF55-982503A591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632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37F57-66EA-40EF-8BF8-42FBEE17E614}" type="datetimeFigureOut">
              <a:rPr lang="en-US" smtClean="0"/>
              <a:t>8/22/2019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8DB0D-A6A0-4B80-AF55-982503A591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48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937F57-66EA-40EF-8BF8-42FBEE17E614}" type="datetimeFigureOut">
              <a:rPr lang="en-US" smtClean="0"/>
              <a:t>8/22/2019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8DB0D-A6A0-4B80-AF55-982503A591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232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   </a:t>
            </a:r>
            <a:r>
              <a:rPr lang="en-US" dirty="0" err="1"/>
              <a:t>sdsdss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1"/>
          <p:cNvSpPr txBox="1"/>
          <p:nvPr/>
        </p:nvSpPr>
        <p:spPr>
          <a:xfrm>
            <a:off x="3105150" y="2040330"/>
            <a:ext cx="5981700" cy="146963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13300"/>
              </a:lnSpc>
              <a:tabLst/>
            </a:pPr>
            <a:r>
              <a:rPr lang="en-US" altLang="zh-CN" sz="4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  <a:r>
              <a:rPr lang="en-US" altLang="zh-CN" sz="4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RESEARCH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66537" y="194020"/>
            <a:ext cx="2710422" cy="4056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00"/>
              </a:lnSpc>
              <a:tabLst/>
            </a:pPr>
            <a:r>
              <a:rPr lang="en-US" altLang="zh-CN" sz="1400" i="1" dirty="0">
                <a:solidFill>
                  <a:srgbClr val="1A1818"/>
                </a:solidFill>
                <a:latin typeface="Baskerville Old Face" pitchFamily="18" charset="0"/>
                <a:cs typeface="Baskerville Old Face" pitchFamily="18" charset="0"/>
              </a:rPr>
              <a:t>Copy by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1A1818"/>
                </a:solidFill>
                <a:latin typeface="Baskerville Old Face" pitchFamily="18" charset="0"/>
                <a:cs typeface="Baskerville Old Face" pitchFamily="18" charset="0"/>
              </a:rPr>
              <a:t>Joan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1A1818"/>
                </a:solidFill>
                <a:latin typeface="Baskerville Old Face" pitchFamily="18" charset="0"/>
                <a:cs typeface="Baskerville Old Face" pitchFamily="18" charset="0"/>
              </a:rPr>
              <a:t>Lumanauw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5A5F5E"/>
                </a:solidFill>
                <a:latin typeface="Baskerville Old Face" pitchFamily="18" charset="0"/>
                <a:cs typeface="Baskerville Old Face" pitchFamily="18" charset="0"/>
              </a:rPr>
              <a:t>|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1A1818"/>
                </a:solidFill>
                <a:latin typeface="Baskerville Old Face" pitchFamily="18" charset="0"/>
                <a:cs typeface="Baskerville Old Face" pitchFamily="18" charset="0"/>
              </a:rPr>
              <a:t>July,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i="1" dirty="0">
                <a:solidFill>
                  <a:srgbClr val="1A1818"/>
                </a:solidFill>
                <a:latin typeface="Baskerville Old Face" pitchFamily="18" charset="0"/>
                <a:cs typeface="Baskerville Old Face" pitchFamily="18" charset="0"/>
              </a:rPr>
              <a:t>2015</a:t>
            </a:r>
          </a:p>
        </p:txBody>
      </p:sp>
    </p:spTree>
    <p:extLst>
      <p:ext uri="{BB962C8B-B14F-4D97-AF65-F5344CB8AC3E}">
        <p14:creationId xmlns:p14="http://schemas.microsoft.com/office/powerpoint/2010/main" val="3942693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69723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66950" y="279400"/>
            <a:ext cx="7119257" cy="12131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50"/>
              </a:lnSpc>
              <a:tabLst>
                <a:tab pos="2127250" algn="l"/>
              </a:tabLst>
            </a:pPr>
            <a:r>
              <a:rPr lang="en-US" altLang="zh-CN" sz="4000" b="1" dirty="0">
                <a:solidFill>
                  <a:srgbClr val="4EDEE3"/>
                </a:solidFill>
                <a:latin typeface="Times New Roman" pitchFamily="18" charset="0"/>
                <a:cs typeface="Times New Roman" pitchFamily="18" charset="0"/>
              </a:rPr>
              <a:t>Why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users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coming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us?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2650"/>
              </a:lnSpc>
              <a:tabLst>
                <a:tab pos="2127250" algn="l"/>
              </a:tabLst>
            </a:pPr>
            <a:r>
              <a:rPr lang="en-US" altLang="zh-CN" sz="900" dirty="0"/>
              <a:t>	</a:t>
            </a:r>
            <a:r>
              <a:rPr lang="en-US" altLang="zh-CN" sz="25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Goals?</a:t>
            </a:r>
            <a:r>
              <a:rPr lang="en-US" altLang="zh-CN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Needs?</a:t>
            </a:r>
            <a:r>
              <a:rPr lang="en-US" altLang="zh-CN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Triggers?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339850" y="2000250"/>
            <a:ext cx="4152355" cy="44448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50"/>
              </a:lnSpc>
              <a:tabLst>
                <a:tab pos="12700" algn="l"/>
                <a:tab pos="25400" algn="l"/>
              </a:tabLst>
            </a:pPr>
            <a:r>
              <a:rPr lang="en-US" altLang="zh-CN" sz="3200" b="1" dirty="0">
                <a:solidFill>
                  <a:srgbClr val="4DDEE3"/>
                </a:solidFill>
                <a:latin typeface="Times New Roman" pitchFamily="18" charset="0"/>
                <a:cs typeface="Times New Roman" pitchFamily="18" charset="0"/>
              </a:rPr>
              <a:t>Who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our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user?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2050"/>
              </a:lnSpc>
              <a:tabLst>
                <a:tab pos="12700" algn="l"/>
                <a:tab pos="25400" algn="l"/>
              </a:tabLst>
            </a:pPr>
            <a:r>
              <a:rPr lang="en-US" altLang="zh-CN" sz="900" dirty="0"/>
              <a:t>		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Business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or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consumers?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900"/>
              </a:lnSpc>
              <a:tabLst>
                <a:tab pos="12700" algn="l"/>
                <a:tab pos="25400" algn="l"/>
              </a:tabLst>
            </a:pPr>
            <a:r>
              <a:rPr lang="en-US" altLang="zh-CN" sz="900" dirty="0"/>
              <a:t>		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Demographics?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900"/>
              </a:lnSpc>
              <a:tabLst>
                <a:tab pos="12700" algn="l"/>
                <a:tab pos="25400" algn="l"/>
              </a:tabLst>
            </a:pPr>
            <a:r>
              <a:rPr lang="en-US" altLang="zh-CN" sz="900" dirty="0"/>
              <a:t>		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Background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Knowledge?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950"/>
              </a:lnSpc>
              <a:tabLst>
                <a:tab pos="12700" algn="l"/>
                <a:tab pos="25400" algn="l"/>
              </a:tabLst>
            </a:pPr>
            <a:r>
              <a:rPr lang="en-US" altLang="zh-CN" sz="3200" b="1" dirty="0">
                <a:solidFill>
                  <a:srgbClr val="4DDEE3"/>
                </a:solidFill>
                <a:latin typeface="Times New Roman" pitchFamily="18" charset="0"/>
                <a:cs typeface="Times New Roman" pitchFamily="18" charset="0"/>
              </a:rPr>
              <a:t>When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they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visiting?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800"/>
              </a:lnSpc>
              <a:tabLst>
                <a:tab pos="12700" algn="l"/>
                <a:tab pos="25400" algn="l"/>
              </a:tabLst>
            </a:pPr>
            <a:r>
              <a:rPr lang="en-US" altLang="zh-CN" sz="900" dirty="0"/>
              <a:t>	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Time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of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day?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900"/>
              </a:lnSpc>
              <a:tabLst>
                <a:tab pos="12700" algn="l"/>
                <a:tab pos="25400" algn="l"/>
              </a:tabLst>
            </a:pPr>
            <a:r>
              <a:rPr lang="en-US" altLang="zh-CN" sz="900" dirty="0"/>
              <a:t>	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In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emergency?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900"/>
              </a:lnSpc>
              <a:tabLst>
                <a:tab pos="12700" algn="l"/>
                <a:tab pos="25400" algn="l"/>
              </a:tabLst>
            </a:pPr>
            <a:r>
              <a:rPr lang="en-US" altLang="zh-CN" sz="900" dirty="0"/>
              <a:t>	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Daily/monthly?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900"/>
              </a:lnSpc>
              <a:tabLst>
                <a:tab pos="12700" algn="l"/>
                <a:tab pos="25400" algn="l"/>
              </a:tabLst>
            </a:pPr>
            <a:r>
              <a:rPr lang="en-US" altLang="zh-CN" sz="900" dirty="0"/>
              <a:t>	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Relaxed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home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or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working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hours?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673850" y="2000250"/>
            <a:ext cx="3969613" cy="44448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50"/>
              </a:lnSpc>
              <a:tabLst>
                <a:tab pos="19050" algn="l"/>
              </a:tabLst>
            </a:pPr>
            <a:r>
              <a:rPr lang="en-US" altLang="zh-CN" sz="3200" b="1" dirty="0">
                <a:solidFill>
                  <a:srgbClr val="4DDEE3"/>
                </a:solidFill>
                <a:latin typeface="Times New Roman" pitchFamily="18" charset="0"/>
                <a:cs typeface="Times New Roman" pitchFamily="18" charset="0"/>
              </a:rPr>
              <a:t>What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their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habits?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2150"/>
              </a:lnSpc>
              <a:tabLst>
                <a:tab pos="19050" algn="l"/>
              </a:tabLst>
            </a:pPr>
            <a:r>
              <a:rPr lang="en-US" altLang="zh-CN" sz="900" dirty="0"/>
              <a:t>	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Are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they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social?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900"/>
              </a:lnSpc>
              <a:tabLst>
                <a:tab pos="19050" algn="l"/>
              </a:tabLst>
            </a:pPr>
            <a:r>
              <a:rPr lang="en-US" altLang="zh-CN" sz="900" dirty="0"/>
              <a:t>	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(this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is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dependant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on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your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product)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4250"/>
              </a:lnSpc>
              <a:tabLst>
                <a:tab pos="19050" algn="l"/>
              </a:tabLst>
            </a:pPr>
            <a:r>
              <a:rPr lang="en-US" altLang="zh-CN" sz="3200" b="1" dirty="0">
                <a:solidFill>
                  <a:srgbClr val="4DDEE3"/>
                </a:solidFill>
                <a:latin typeface="Times New Roman" pitchFamily="18" charset="0"/>
                <a:cs typeface="Times New Roman" pitchFamily="18" charset="0"/>
              </a:rPr>
              <a:t>How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they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visiting?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800"/>
              </a:lnSpc>
              <a:tabLst>
                <a:tab pos="19050" algn="l"/>
              </a:tabLst>
            </a:pPr>
            <a:r>
              <a:rPr lang="en-US" altLang="zh-CN" sz="900" dirty="0"/>
              <a:t>	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Mobile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or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Desktop?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900"/>
              </a:lnSpc>
              <a:tabLst>
                <a:tab pos="19050" algn="l"/>
              </a:tabLst>
            </a:pPr>
            <a:r>
              <a:rPr lang="en-US" altLang="zh-CN" sz="900" dirty="0"/>
              <a:t>	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Tablet?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900"/>
              </a:lnSpc>
              <a:tabLst>
                <a:tab pos="19050" algn="l"/>
              </a:tabLst>
            </a:pPr>
            <a:r>
              <a:rPr lang="en-US" altLang="zh-CN" sz="900" dirty="0"/>
              <a:t>	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Over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the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phone?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900"/>
              </a:lnSpc>
              <a:tabLst>
                <a:tab pos="19050" algn="l"/>
              </a:tabLst>
            </a:pPr>
            <a:r>
              <a:rPr lang="en-US" altLang="zh-CN" sz="900" dirty="0"/>
              <a:t>	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In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person?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029200" y="6546850"/>
            <a:ext cx="2149627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General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Assembly: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User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Persona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2266172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7499350" cy="6858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9300" y="0"/>
            <a:ext cx="89027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90600" y="3282950"/>
            <a:ext cx="9863278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50"/>
              </a:lnSpc>
            </a:pPr>
            <a:r>
              <a:rPr lang="en-US" altLang="zh-CN" sz="5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How</a:t>
            </a:r>
            <a:r>
              <a:rPr lang="en-US" altLang="zh-CN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</a:t>
            </a:r>
            <a:r>
              <a:rPr lang="en-US" altLang="zh-CN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get</a:t>
            </a:r>
            <a:r>
              <a:rPr lang="en-US" altLang="zh-CN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all</a:t>
            </a:r>
            <a:r>
              <a:rPr lang="en-US" altLang="zh-CN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information?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146550" y="2851150"/>
            <a:ext cx="4363502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Now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that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we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know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what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to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research,</a:t>
            </a:r>
          </a:p>
        </p:txBody>
      </p:sp>
    </p:spTree>
    <p:extLst>
      <p:ext uri="{BB962C8B-B14F-4D97-AF65-F5344CB8AC3E}">
        <p14:creationId xmlns:p14="http://schemas.microsoft.com/office/powerpoint/2010/main" val="221012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6572250" cy="6858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55050" y="1054100"/>
            <a:ext cx="1574800" cy="1574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318000" y="323850"/>
            <a:ext cx="4223913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50"/>
              </a:lnSpc>
            </a:pPr>
            <a:r>
              <a:rPr lang="en-US" altLang="zh-CN" sz="3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A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few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methods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we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can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use..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981200" y="2628900"/>
            <a:ext cx="868828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Surveys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321300" y="2635250"/>
            <a:ext cx="1053173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Interview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8718550" y="2635250"/>
            <a:ext cx="1426865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Focus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Group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593850" y="3435350"/>
            <a:ext cx="2580835" cy="28161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Kumpulkan</a:t>
            </a:r>
            <a:r>
              <a:rPr lang="en-US" altLang="zh-CN" dirty="0">
                <a:solidFill>
                  <a:srgbClr val="000000"/>
                </a:solidFill>
                <a:cs typeface="SegoeUI-Light" panose="020B0502040204020203" pitchFamily="34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sejumlah</a:t>
            </a:r>
            <a:r>
              <a:rPr lang="en-US" altLang="zh-CN" dirty="0">
                <a:solidFill>
                  <a:srgbClr val="000000"/>
                </a:solidFill>
                <a:cs typeface="SegoeUI-Light" panose="020B0502040204020203" pitchFamily="34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besar</a:t>
            </a:r>
            <a:endParaRPr lang="en-US" altLang="zh-CN" dirty="0">
              <a:solidFill>
                <a:srgbClr val="000000"/>
              </a:solidFill>
              <a:cs typeface="SegoeUI-Light" panose="020B0502040204020203" pitchFamily="34" charset="0"/>
            </a:endParaRPr>
          </a:p>
          <a:p>
            <a:pPr>
              <a:lnSpc>
                <a:spcPts val="1800"/>
              </a:lnSpc>
            </a:pP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tanggapan</a:t>
            </a:r>
            <a:r>
              <a:rPr lang="en-US" altLang="zh-CN" dirty="0">
                <a:solidFill>
                  <a:srgbClr val="000000"/>
                </a:solidFill>
                <a:cs typeface="SegoeUI-Light" panose="020B0502040204020203" pitchFamily="34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dengan</a:t>
            </a:r>
            <a:r>
              <a:rPr lang="en-US" altLang="zh-CN" dirty="0">
                <a:solidFill>
                  <a:srgbClr val="000000"/>
                </a:solidFill>
                <a:cs typeface="SegoeUI-Light" panose="020B0502040204020203" pitchFamily="34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cepat</a:t>
            </a:r>
            <a:endParaRPr lang="en-US" altLang="zh-CN" dirty="0">
              <a:solidFill>
                <a:srgbClr val="000000"/>
              </a:solidFill>
              <a:cs typeface="SegoeUI-Light" panose="020B0502040204020203" pitchFamily="34" charset="0"/>
            </a:endParaRPr>
          </a:p>
          <a:p>
            <a:pPr>
              <a:lnSpc>
                <a:spcPts val="1800"/>
              </a:lnSpc>
            </a:pPr>
            <a:endParaRPr lang="en-US" altLang="zh-CN" dirty="0">
              <a:solidFill>
                <a:srgbClr val="000000"/>
              </a:solidFill>
              <a:cs typeface="SegoeUI-Light" panose="020B0502040204020203" pitchFamily="34" charset="0"/>
            </a:endParaRPr>
          </a:p>
          <a:p>
            <a:pPr>
              <a:lnSpc>
                <a:spcPts val="1800"/>
              </a:lnSpc>
            </a:pP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Dapatkan</a:t>
            </a:r>
            <a:r>
              <a:rPr lang="en-US" altLang="zh-CN" dirty="0">
                <a:solidFill>
                  <a:srgbClr val="000000"/>
                </a:solidFill>
                <a:cs typeface="SegoeUI-Light" panose="020B0502040204020203" pitchFamily="34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kuantitatif</a:t>
            </a:r>
            <a:endParaRPr lang="en-US" altLang="zh-CN" dirty="0">
              <a:solidFill>
                <a:srgbClr val="000000"/>
              </a:solidFill>
              <a:cs typeface="SegoeUI-Light" panose="020B0502040204020203" pitchFamily="34" charset="0"/>
            </a:endParaRPr>
          </a:p>
          <a:p>
            <a:pPr>
              <a:lnSpc>
                <a:spcPts val="1800"/>
              </a:lnSpc>
            </a:pP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umpan</a:t>
            </a:r>
            <a:r>
              <a:rPr lang="en-US" altLang="zh-CN" dirty="0">
                <a:solidFill>
                  <a:srgbClr val="000000"/>
                </a:solidFill>
                <a:cs typeface="SegoeUI-Light" panose="020B0502040204020203" pitchFamily="34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balik</a:t>
            </a:r>
            <a:r>
              <a:rPr lang="en-US" altLang="zh-CN" dirty="0">
                <a:solidFill>
                  <a:srgbClr val="000000"/>
                </a:solidFill>
                <a:cs typeface="SegoeUI-Light" panose="020B0502040204020203" pitchFamily="34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dengan</a:t>
            </a:r>
            <a:r>
              <a:rPr lang="en-US" altLang="zh-CN" dirty="0">
                <a:solidFill>
                  <a:srgbClr val="000000"/>
                </a:solidFill>
                <a:cs typeface="SegoeUI-Light" panose="020B0502040204020203" pitchFamily="34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cepat</a:t>
            </a:r>
            <a:endParaRPr lang="en-US" altLang="zh-CN" dirty="0">
              <a:solidFill>
                <a:srgbClr val="000000"/>
              </a:solidFill>
              <a:cs typeface="SegoeUI-Light" panose="020B0502040204020203" pitchFamily="34" charset="0"/>
            </a:endParaRPr>
          </a:p>
          <a:p>
            <a:pPr>
              <a:lnSpc>
                <a:spcPts val="1800"/>
              </a:lnSpc>
            </a:pPr>
            <a:endParaRPr lang="en-US" altLang="zh-CN" dirty="0">
              <a:solidFill>
                <a:srgbClr val="000000"/>
              </a:solidFill>
              <a:cs typeface="SegoeUI-Light" panose="020B0502040204020203" pitchFamily="34" charset="0"/>
            </a:endParaRPr>
          </a:p>
          <a:p>
            <a:pPr>
              <a:lnSpc>
                <a:spcPts val="1800"/>
              </a:lnSpc>
            </a:pP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Sulit</a:t>
            </a:r>
            <a:r>
              <a:rPr lang="en-US" altLang="zh-CN" dirty="0">
                <a:solidFill>
                  <a:srgbClr val="000000"/>
                </a:solidFill>
                <a:cs typeface="SegoeUI-Light" panose="020B0502040204020203" pitchFamily="34" charset="0"/>
              </a:rPr>
              <a:t> untuk </a:t>
            </a: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masuk</a:t>
            </a:r>
            <a:endParaRPr lang="en-US" altLang="zh-CN" dirty="0">
              <a:solidFill>
                <a:srgbClr val="000000"/>
              </a:solidFill>
              <a:cs typeface="SegoeUI-Light" panose="020B0502040204020203" pitchFamily="34" charset="0"/>
            </a:endParaRPr>
          </a:p>
          <a:p>
            <a:pPr>
              <a:lnSpc>
                <a:spcPts val="1800"/>
              </a:lnSpc>
            </a:pP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tanggapan</a:t>
            </a:r>
            <a:r>
              <a:rPr lang="en-US" altLang="zh-CN" dirty="0">
                <a:solidFill>
                  <a:srgbClr val="000000"/>
                </a:solidFill>
                <a:cs typeface="SegoeUI-Light" panose="020B0502040204020203" pitchFamily="34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mendalam</a:t>
            </a:r>
            <a:endParaRPr lang="en-US" altLang="zh-CN" dirty="0">
              <a:solidFill>
                <a:srgbClr val="000000"/>
              </a:solidFill>
              <a:cs typeface="SegoeUI-Light" panose="020B0502040204020203" pitchFamily="34" charset="0"/>
            </a:endParaRPr>
          </a:p>
          <a:p>
            <a:pPr>
              <a:lnSpc>
                <a:spcPts val="1800"/>
              </a:lnSpc>
            </a:pPr>
            <a:endParaRPr lang="en-US" altLang="zh-CN" dirty="0">
              <a:solidFill>
                <a:srgbClr val="000000"/>
              </a:solidFill>
              <a:cs typeface="SegoeUI-Light" panose="020B0502040204020203" pitchFamily="34" charset="0"/>
            </a:endParaRPr>
          </a:p>
          <a:p>
            <a:pPr>
              <a:lnSpc>
                <a:spcPts val="1800"/>
              </a:lnSpc>
            </a:pP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Belajar</a:t>
            </a:r>
            <a:r>
              <a:rPr lang="en-US" altLang="zh-CN" dirty="0">
                <a:solidFill>
                  <a:srgbClr val="000000"/>
                </a:solidFill>
                <a:cs typeface="SegoeUI-Light" panose="020B0502040204020203" pitchFamily="34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tentang</a:t>
            </a:r>
            <a:endParaRPr lang="en-US" altLang="zh-CN" dirty="0">
              <a:solidFill>
                <a:srgbClr val="000000"/>
              </a:solidFill>
              <a:cs typeface="SegoeUI-Light" panose="020B0502040204020203" pitchFamily="34" charset="0"/>
            </a:endParaRPr>
          </a:p>
          <a:p>
            <a:pPr>
              <a:lnSpc>
                <a:spcPts val="1800"/>
              </a:lnSpc>
            </a:pP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masalah</a:t>
            </a:r>
            <a:r>
              <a:rPr lang="en-US" altLang="zh-CN" dirty="0">
                <a:solidFill>
                  <a:srgbClr val="000000"/>
                </a:solidFill>
                <a:cs typeface="SegoeUI-Light" panose="020B0502040204020203" pitchFamily="34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tapi</a:t>
            </a:r>
            <a:r>
              <a:rPr lang="en-US" altLang="zh-CN" dirty="0">
                <a:solidFill>
                  <a:srgbClr val="000000"/>
                </a:solidFill>
                <a:cs typeface="SegoeUI-Light" panose="020B0502040204020203" pitchFamily="34" charset="0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tidak</a:t>
            </a:r>
            <a:endParaRPr lang="en-US" altLang="zh-CN" dirty="0">
              <a:solidFill>
                <a:srgbClr val="000000"/>
              </a:solidFill>
              <a:cs typeface="SegoeUI-Light" panose="020B0502040204020203" pitchFamily="34" charset="0"/>
            </a:endParaRPr>
          </a:p>
          <a:p>
            <a:pPr>
              <a:lnSpc>
                <a:spcPts val="1800"/>
              </a:lnSpc>
            </a:pP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mengapa</a:t>
            </a:r>
            <a:r>
              <a:rPr lang="en-US" altLang="zh-CN" dirty="0">
                <a:solidFill>
                  <a:srgbClr val="000000"/>
                </a:solidFill>
                <a:cs typeface="SegoeUI-Light" panose="020B0502040204020203" pitchFamily="34" charset="0"/>
              </a:rPr>
              <a:t> itu </a:t>
            </a:r>
            <a:r>
              <a:rPr lang="en-US" altLang="zh-CN" dirty="0" err="1">
                <a:solidFill>
                  <a:srgbClr val="000000"/>
                </a:solidFill>
                <a:cs typeface="SegoeUI-Light" panose="020B0502040204020203" pitchFamily="34" charset="0"/>
              </a:rPr>
              <a:t>terjadi</a:t>
            </a:r>
            <a:endParaRPr lang="en-US" altLang="zh-CN" dirty="0">
              <a:solidFill>
                <a:srgbClr val="000000"/>
              </a:solidFill>
              <a:cs typeface="SegoeUI-Light" panose="020B0502040204020203" pitchFamily="34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212850" y="3384550"/>
            <a:ext cx="256480" cy="25724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50"/>
              </a:lnSpc>
              <a:tabLst>
                <a:tab pos="44450" algn="l"/>
              </a:tabLst>
            </a:pPr>
            <a:r>
              <a:rPr lang="en-US" altLang="zh-CN" sz="3500" b="1" dirty="0">
                <a:solidFill>
                  <a:srgbClr val="00882B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4650"/>
              </a:lnSpc>
              <a:tabLst>
                <a:tab pos="44450" algn="l"/>
              </a:tabLst>
            </a:pPr>
            <a:r>
              <a:rPr lang="en-US" altLang="zh-CN" sz="3500" b="1" dirty="0">
                <a:solidFill>
                  <a:srgbClr val="00882B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4650"/>
              </a:lnSpc>
              <a:tabLst>
                <a:tab pos="44450" algn="l"/>
              </a:tabLst>
            </a:pPr>
            <a:r>
              <a:rPr lang="en-US" altLang="zh-CN" sz="900" dirty="0"/>
              <a:t>	</a:t>
            </a:r>
            <a:r>
              <a:rPr lang="en-US" altLang="zh-CN" sz="3500" b="1" dirty="0">
                <a:solidFill>
                  <a:srgbClr val="C82506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4500"/>
              </a:lnSpc>
              <a:tabLst>
                <a:tab pos="44450" algn="l"/>
              </a:tabLst>
            </a:pPr>
            <a:r>
              <a:rPr lang="en-US" altLang="zh-CN" sz="900" dirty="0"/>
              <a:t>	</a:t>
            </a:r>
            <a:r>
              <a:rPr lang="en-US" altLang="zh-CN" sz="3500" b="1" dirty="0">
                <a:solidFill>
                  <a:srgbClr val="C82506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997450" y="3505200"/>
            <a:ext cx="3197157" cy="281936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i="1" dirty="0" err="1">
                <a:solidFill>
                  <a:srgbClr val="000000"/>
                </a:solidFill>
                <a:cs typeface="Times New Roman Italic" pitchFamily="18" charset="0"/>
              </a:rPr>
              <a:t>Diskusi</a:t>
            </a:r>
            <a:r>
              <a:rPr lang="en-US" altLang="zh-CN" i="1" dirty="0">
                <a:solidFill>
                  <a:srgbClr val="000000"/>
                </a:solidFill>
                <a:cs typeface="Times New Roman Italic" pitchFamily="18" charset="0"/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  <a:cs typeface="Times New Roman Italic" pitchFamily="18" charset="0"/>
              </a:rPr>
              <a:t>satu</a:t>
            </a:r>
            <a:r>
              <a:rPr lang="en-US" altLang="zh-CN" i="1" dirty="0">
                <a:solidFill>
                  <a:srgbClr val="000000"/>
                </a:solidFill>
                <a:cs typeface="Times New Roman Italic" pitchFamily="18" charset="0"/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  <a:cs typeface="Times New Roman Italic" pitchFamily="18" charset="0"/>
              </a:rPr>
              <a:t>lawan</a:t>
            </a:r>
            <a:r>
              <a:rPr lang="en-US" altLang="zh-CN" i="1" dirty="0">
                <a:solidFill>
                  <a:srgbClr val="000000"/>
                </a:solidFill>
                <a:cs typeface="Times New Roman Italic" pitchFamily="18" charset="0"/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  <a:cs typeface="Times New Roman Italic" pitchFamily="18" charset="0"/>
              </a:rPr>
              <a:t>satu</a:t>
            </a:r>
            <a:endParaRPr lang="en-US" altLang="zh-CN" i="1" dirty="0">
              <a:solidFill>
                <a:srgbClr val="000000"/>
              </a:solidFill>
              <a:cs typeface="Times New Roman Italic" pitchFamily="18" charset="0"/>
            </a:endParaRPr>
          </a:p>
          <a:p>
            <a:pPr>
              <a:lnSpc>
                <a:spcPts val="1800"/>
              </a:lnSpc>
            </a:pPr>
            <a:endParaRPr lang="en-US" altLang="zh-CN" i="1" dirty="0">
              <a:solidFill>
                <a:srgbClr val="000000"/>
              </a:solidFill>
              <a:cs typeface="Times New Roman Italic" pitchFamily="18" charset="0"/>
            </a:endParaRPr>
          </a:p>
          <a:p>
            <a:pPr>
              <a:lnSpc>
                <a:spcPts val="1800"/>
              </a:lnSpc>
            </a:pPr>
            <a:r>
              <a:rPr lang="en-US" altLang="zh-CN" i="1" dirty="0">
                <a:solidFill>
                  <a:srgbClr val="000000"/>
                </a:solidFill>
                <a:cs typeface="Times New Roman Italic" pitchFamily="18" charset="0"/>
              </a:rPr>
              <a:t>Bisa </a:t>
            </a:r>
            <a:r>
              <a:rPr lang="en-US" altLang="zh-CN" i="1" dirty="0" err="1">
                <a:solidFill>
                  <a:srgbClr val="000000"/>
                </a:solidFill>
                <a:cs typeface="Times New Roman Italic" pitchFamily="18" charset="0"/>
              </a:rPr>
              <a:t>berkumpul</a:t>
            </a:r>
            <a:r>
              <a:rPr lang="en-US" altLang="zh-CN" i="1" dirty="0">
                <a:solidFill>
                  <a:srgbClr val="000000"/>
                </a:solidFill>
                <a:cs typeface="Times New Roman Italic" pitchFamily="18" charset="0"/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  <a:cs typeface="Times New Roman Italic" pitchFamily="18" charset="0"/>
              </a:rPr>
              <a:t>secara</a:t>
            </a:r>
            <a:r>
              <a:rPr lang="en-US" altLang="zh-CN" i="1" dirty="0">
                <a:solidFill>
                  <a:srgbClr val="000000"/>
                </a:solidFill>
                <a:cs typeface="Times New Roman Italic" pitchFamily="18" charset="0"/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  <a:cs typeface="Times New Roman Italic" pitchFamily="18" charset="0"/>
              </a:rPr>
              <a:t>mendalam</a:t>
            </a:r>
            <a:endParaRPr lang="en-US" altLang="zh-CN" i="1" dirty="0">
              <a:solidFill>
                <a:srgbClr val="000000"/>
              </a:solidFill>
              <a:cs typeface="Times New Roman Italic" pitchFamily="18" charset="0"/>
            </a:endParaRPr>
          </a:p>
          <a:p>
            <a:pPr>
              <a:lnSpc>
                <a:spcPts val="1800"/>
              </a:lnSpc>
            </a:pPr>
            <a:r>
              <a:rPr lang="en-US" altLang="zh-CN" i="1" dirty="0" err="1">
                <a:solidFill>
                  <a:srgbClr val="000000"/>
                </a:solidFill>
                <a:cs typeface="Times New Roman Italic" pitchFamily="18" charset="0"/>
              </a:rPr>
              <a:t>informasi</a:t>
            </a:r>
            <a:r>
              <a:rPr lang="en-US" altLang="zh-CN" i="1" dirty="0">
                <a:solidFill>
                  <a:srgbClr val="000000"/>
                </a:solidFill>
                <a:cs typeface="Times New Roman Italic" pitchFamily="18" charset="0"/>
              </a:rPr>
              <a:t> yang </a:t>
            </a:r>
            <a:r>
              <a:rPr lang="en-US" altLang="zh-CN" i="1" dirty="0" err="1">
                <a:solidFill>
                  <a:srgbClr val="000000"/>
                </a:solidFill>
                <a:cs typeface="Times New Roman Italic" pitchFamily="18" charset="0"/>
              </a:rPr>
              <a:t>ditargetkan</a:t>
            </a:r>
            <a:endParaRPr lang="en-US" altLang="zh-CN" i="1" dirty="0">
              <a:solidFill>
                <a:srgbClr val="000000"/>
              </a:solidFill>
              <a:cs typeface="Times New Roman Italic" pitchFamily="18" charset="0"/>
            </a:endParaRPr>
          </a:p>
          <a:p>
            <a:pPr>
              <a:lnSpc>
                <a:spcPts val="1800"/>
              </a:lnSpc>
            </a:pPr>
            <a:endParaRPr lang="en-US" altLang="zh-CN" i="1" dirty="0">
              <a:solidFill>
                <a:srgbClr val="000000"/>
              </a:solidFill>
              <a:cs typeface="Times New Roman Italic" pitchFamily="18" charset="0"/>
            </a:endParaRPr>
          </a:p>
          <a:p>
            <a:pPr>
              <a:lnSpc>
                <a:spcPts val="1800"/>
              </a:lnSpc>
            </a:pPr>
            <a:r>
              <a:rPr lang="en-US" altLang="zh-CN" i="1" dirty="0" err="1">
                <a:solidFill>
                  <a:srgbClr val="000000"/>
                </a:solidFill>
                <a:cs typeface="Times New Roman Italic" pitchFamily="18" charset="0"/>
              </a:rPr>
              <a:t>Fleksibel</a:t>
            </a:r>
            <a:r>
              <a:rPr lang="en-US" altLang="zh-CN" i="1" dirty="0">
                <a:solidFill>
                  <a:srgbClr val="000000"/>
                </a:solidFill>
                <a:cs typeface="Times New Roman Italic" pitchFamily="18" charset="0"/>
              </a:rPr>
              <a:t>, bisa </a:t>
            </a:r>
            <a:r>
              <a:rPr lang="en-US" altLang="zh-CN" i="1" dirty="0" err="1">
                <a:solidFill>
                  <a:srgbClr val="000000"/>
                </a:solidFill>
                <a:cs typeface="Times New Roman Italic" pitchFamily="18" charset="0"/>
              </a:rPr>
              <a:t>menjelajah</a:t>
            </a:r>
            <a:endParaRPr lang="en-US" altLang="zh-CN" i="1" dirty="0">
              <a:solidFill>
                <a:srgbClr val="000000"/>
              </a:solidFill>
              <a:cs typeface="Times New Roman Italic" pitchFamily="18" charset="0"/>
            </a:endParaRPr>
          </a:p>
          <a:p>
            <a:pPr>
              <a:lnSpc>
                <a:spcPts val="1800"/>
              </a:lnSpc>
            </a:pPr>
            <a:r>
              <a:rPr lang="en-US" altLang="zh-CN" i="1" dirty="0" err="1">
                <a:solidFill>
                  <a:srgbClr val="000000"/>
                </a:solidFill>
                <a:cs typeface="Times New Roman Italic" pitchFamily="18" charset="0"/>
              </a:rPr>
              <a:t>bersinggungan</a:t>
            </a:r>
            <a:r>
              <a:rPr lang="en-US" altLang="zh-CN" i="1" dirty="0">
                <a:solidFill>
                  <a:srgbClr val="000000"/>
                </a:solidFill>
                <a:cs typeface="Times New Roman Italic" pitchFamily="18" charset="0"/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  <a:cs typeface="Times New Roman Italic" pitchFamily="18" charset="0"/>
              </a:rPr>
              <a:t>atau</a:t>
            </a:r>
            <a:r>
              <a:rPr lang="en-US" altLang="zh-CN" i="1" dirty="0">
                <a:solidFill>
                  <a:srgbClr val="000000"/>
                </a:solidFill>
                <a:cs typeface="Times New Roman Italic" pitchFamily="18" charset="0"/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  <a:cs typeface="Times New Roman Italic" pitchFamily="18" charset="0"/>
              </a:rPr>
              <a:t>tidak</a:t>
            </a:r>
            <a:r>
              <a:rPr lang="en-US" altLang="zh-CN" i="1" dirty="0">
                <a:solidFill>
                  <a:srgbClr val="000000"/>
                </a:solidFill>
                <a:cs typeface="Times New Roman Italic" pitchFamily="18" charset="0"/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  <a:cs typeface="Times New Roman Italic" pitchFamily="18" charset="0"/>
              </a:rPr>
              <a:t>terduga</a:t>
            </a:r>
            <a:endParaRPr lang="en-US" altLang="zh-CN" i="1" dirty="0">
              <a:solidFill>
                <a:srgbClr val="000000"/>
              </a:solidFill>
              <a:cs typeface="Times New Roman Italic" pitchFamily="18" charset="0"/>
            </a:endParaRPr>
          </a:p>
          <a:p>
            <a:pPr>
              <a:lnSpc>
                <a:spcPts val="1800"/>
              </a:lnSpc>
            </a:pPr>
            <a:r>
              <a:rPr lang="en-US" altLang="zh-CN" i="1" dirty="0" err="1">
                <a:solidFill>
                  <a:srgbClr val="000000"/>
                </a:solidFill>
                <a:cs typeface="Times New Roman Italic" pitchFamily="18" charset="0"/>
              </a:rPr>
              <a:t>daerah</a:t>
            </a:r>
            <a:endParaRPr lang="en-US" altLang="zh-CN" i="1" dirty="0">
              <a:solidFill>
                <a:srgbClr val="000000"/>
              </a:solidFill>
              <a:cs typeface="Times New Roman Italic" pitchFamily="18" charset="0"/>
            </a:endParaRPr>
          </a:p>
          <a:p>
            <a:pPr>
              <a:lnSpc>
                <a:spcPts val="1800"/>
              </a:lnSpc>
            </a:pPr>
            <a:endParaRPr lang="en-US" altLang="zh-CN" i="1" dirty="0">
              <a:solidFill>
                <a:srgbClr val="000000"/>
              </a:solidFill>
              <a:cs typeface="Times New Roman Italic" pitchFamily="18" charset="0"/>
            </a:endParaRPr>
          </a:p>
          <a:p>
            <a:pPr>
              <a:lnSpc>
                <a:spcPts val="1800"/>
              </a:lnSpc>
            </a:pPr>
            <a:r>
              <a:rPr lang="en-US" altLang="zh-CN" i="1" dirty="0" err="1">
                <a:solidFill>
                  <a:srgbClr val="000000"/>
                </a:solidFill>
                <a:cs typeface="Times New Roman Italic" pitchFamily="18" charset="0"/>
              </a:rPr>
              <a:t>Memakan</a:t>
            </a:r>
            <a:r>
              <a:rPr lang="en-US" altLang="zh-CN" i="1" dirty="0">
                <a:solidFill>
                  <a:srgbClr val="000000"/>
                </a:solidFill>
                <a:cs typeface="Times New Roman Italic" pitchFamily="18" charset="0"/>
              </a:rPr>
              <a:t> waktu untuk</a:t>
            </a:r>
          </a:p>
          <a:p>
            <a:pPr>
              <a:lnSpc>
                <a:spcPts val="1800"/>
              </a:lnSpc>
            </a:pPr>
            <a:r>
              <a:rPr lang="en-US" altLang="zh-CN" i="1" dirty="0" err="1">
                <a:solidFill>
                  <a:srgbClr val="000000"/>
                </a:solidFill>
                <a:cs typeface="Times New Roman Italic" pitchFamily="18" charset="0"/>
              </a:rPr>
              <a:t>mengatur</a:t>
            </a:r>
            <a:r>
              <a:rPr lang="en-US" altLang="zh-CN" i="1" dirty="0">
                <a:solidFill>
                  <a:srgbClr val="000000"/>
                </a:solidFill>
                <a:cs typeface="Times New Roman Italic" pitchFamily="18" charset="0"/>
              </a:rPr>
              <a:t>, </a:t>
            </a:r>
            <a:r>
              <a:rPr lang="en-US" altLang="zh-CN" i="1" dirty="0" err="1">
                <a:solidFill>
                  <a:srgbClr val="000000"/>
                </a:solidFill>
                <a:cs typeface="Times New Roman Italic" pitchFamily="18" charset="0"/>
              </a:rPr>
              <a:t>menjalankan</a:t>
            </a:r>
            <a:r>
              <a:rPr lang="en-US" altLang="zh-CN" i="1" dirty="0">
                <a:solidFill>
                  <a:srgbClr val="000000"/>
                </a:solidFill>
                <a:cs typeface="Times New Roman Italic" pitchFamily="18" charset="0"/>
              </a:rPr>
              <a:t> dan</a:t>
            </a:r>
          </a:p>
          <a:p>
            <a:pPr>
              <a:lnSpc>
                <a:spcPts val="1800"/>
              </a:lnSpc>
            </a:pPr>
            <a:r>
              <a:rPr lang="en-US" altLang="zh-CN" i="1" dirty="0" err="1">
                <a:solidFill>
                  <a:srgbClr val="000000"/>
                </a:solidFill>
                <a:cs typeface="Times New Roman Italic" pitchFamily="18" charset="0"/>
              </a:rPr>
              <a:t>Menganalisa</a:t>
            </a:r>
            <a:endParaRPr lang="en-US" altLang="zh-CN" i="1" dirty="0">
              <a:solidFill>
                <a:srgbClr val="000000"/>
              </a:solidFill>
              <a:cs typeface="Times New Roman Italic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4622800" y="3346450"/>
            <a:ext cx="256480" cy="28546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50"/>
              </a:lnSpc>
              <a:tabLst>
                <a:tab pos="44450" algn="l"/>
              </a:tabLst>
            </a:pPr>
            <a:r>
              <a:rPr lang="en-US" altLang="zh-CN" sz="3500" b="1" dirty="0">
                <a:solidFill>
                  <a:srgbClr val="00882B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  <a:p>
            <a:pPr>
              <a:lnSpc>
                <a:spcPts val="4750"/>
              </a:lnSpc>
              <a:tabLst>
                <a:tab pos="44450" algn="l"/>
              </a:tabLst>
            </a:pPr>
            <a:r>
              <a:rPr lang="en-US" altLang="zh-CN" sz="3500" b="1" dirty="0">
                <a:solidFill>
                  <a:srgbClr val="00882B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4400"/>
              </a:lnSpc>
              <a:tabLst>
                <a:tab pos="44450" algn="l"/>
              </a:tabLst>
            </a:pPr>
            <a:r>
              <a:rPr lang="en-US" altLang="zh-CN" sz="3500" b="1" dirty="0">
                <a:solidFill>
                  <a:srgbClr val="00882B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4400"/>
              </a:lnSpc>
              <a:tabLst>
                <a:tab pos="44450" algn="l"/>
              </a:tabLst>
            </a:pPr>
            <a:r>
              <a:rPr lang="en-US" altLang="zh-CN" sz="900" dirty="0"/>
              <a:t>	</a:t>
            </a:r>
            <a:r>
              <a:rPr lang="en-US" altLang="zh-CN" sz="3500" b="1" dirty="0">
                <a:solidFill>
                  <a:srgbClr val="C82506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8604250" y="3448050"/>
            <a:ext cx="2571281" cy="30469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Dapatkan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kualitatif</a:t>
            </a:r>
            <a:endParaRPr lang="en-US" altLang="zh-CN" i="1" dirty="0">
              <a:solidFill>
                <a:srgbClr val="000000"/>
              </a:solidFill>
              <a:latin typeface="Times New Roman Italic" pitchFamily="18" charset="0"/>
              <a:cs typeface="Times New Roman Italic" pitchFamily="18" charset="0"/>
            </a:endParaRPr>
          </a:p>
          <a:p>
            <a:pPr>
              <a:lnSpc>
                <a:spcPts val="1800"/>
              </a:lnSpc>
            </a:pP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umpan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balik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dengan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cepat</a:t>
            </a:r>
            <a:endParaRPr lang="en-US" altLang="zh-CN" i="1" dirty="0">
              <a:solidFill>
                <a:srgbClr val="000000"/>
              </a:solidFill>
              <a:latin typeface="Times New Roman Italic" pitchFamily="18" charset="0"/>
              <a:cs typeface="Times New Roman Italic" pitchFamily="18" charset="0"/>
            </a:endParaRPr>
          </a:p>
          <a:p>
            <a:pPr>
              <a:lnSpc>
                <a:spcPts val="1800"/>
              </a:lnSpc>
            </a:pPr>
            <a:endParaRPr lang="en-US" altLang="zh-CN" i="1" dirty="0">
              <a:solidFill>
                <a:srgbClr val="000000"/>
              </a:solidFill>
              <a:latin typeface="Times New Roman Italic" pitchFamily="18" charset="0"/>
              <a:cs typeface="Times New Roman Italic" pitchFamily="18" charset="0"/>
            </a:endParaRPr>
          </a:p>
          <a:p>
            <a:pPr>
              <a:lnSpc>
                <a:spcPts val="1800"/>
              </a:lnSpc>
            </a:pP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Wawasan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tentang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perilaku</a:t>
            </a:r>
            <a:endParaRPr lang="en-US" altLang="zh-CN" i="1" dirty="0">
              <a:solidFill>
                <a:srgbClr val="000000"/>
              </a:solidFill>
              <a:latin typeface="Times New Roman Italic" pitchFamily="18" charset="0"/>
              <a:cs typeface="Times New Roman Italic" pitchFamily="18" charset="0"/>
            </a:endParaRPr>
          </a:p>
          <a:p>
            <a:pPr>
              <a:lnSpc>
                <a:spcPts val="1800"/>
              </a:lnSpc>
            </a:pP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dalam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konteks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sosial</a:t>
            </a:r>
            <a:endParaRPr lang="en-US" altLang="zh-CN" i="1" dirty="0">
              <a:solidFill>
                <a:srgbClr val="000000"/>
              </a:solidFill>
              <a:latin typeface="Times New Roman Italic" pitchFamily="18" charset="0"/>
              <a:cs typeface="Times New Roman Italic" pitchFamily="18" charset="0"/>
            </a:endParaRPr>
          </a:p>
          <a:p>
            <a:pPr>
              <a:lnSpc>
                <a:spcPts val="1800"/>
              </a:lnSpc>
            </a:pPr>
            <a:endParaRPr lang="en-US" altLang="zh-CN" i="1" dirty="0">
              <a:solidFill>
                <a:srgbClr val="000000"/>
              </a:solidFill>
              <a:latin typeface="Times New Roman Italic" pitchFamily="18" charset="0"/>
              <a:cs typeface="Times New Roman Italic" pitchFamily="18" charset="0"/>
            </a:endParaRPr>
          </a:p>
          <a:p>
            <a:pPr>
              <a:lnSpc>
                <a:spcPts val="1800"/>
              </a:lnSpc>
            </a:pP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Peserta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 alfa</a:t>
            </a:r>
          </a:p>
          <a:p>
            <a:pPr>
              <a:lnSpc>
                <a:spcPts val="1800"/>
              </a:lnSpc>
            </a:pP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mungkin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bergoyang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 </a:t>
            </a: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umum</a:t>
            </a:r>
            <a:endParaRPr lang="en-US" altLang="zh-CN" i="1" dirty="0">
              <a:solidFill>
                <a:srgbClr val="000000"/>
              </a:solidFill>
              <a:latin typeface="Times New Roman Italic" pitchFamily="18" charset="0"/>
              <a:cs typeface="Times New Roman Italic" pitchFamily="18" charset="0"/>
            </a:endParaRPr>
          </a:p>
          <a:p>
            <a:pPr>
              <a:lnSpc>
                <a:spcPts val="1800"/>
              </a:lnSpc>
            </a:pP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pendapat</a:t>
            </a:r>
            <a:endParaRPr lang="en-US" altLang="zh-CN" i="1" dirty="0">
              <a:solidFill>
                <a:srgbClr val="000000"/>
              </a:solidFill>
              <a:latin typeface="Times New Roman Italic" pitchFamily="18" charset="0"/>
              <a:cs typeface="Times New Roman Italic" pitchFamily="18" charset="0"/>
            </a:endParaRPr>
          </a:p>
          <a:p>
            <a:pPr>
              <a:lnSpc>
                <a:spcPts val="1800"/>
              </a:lnSpc>
            </a:pPr>
            <a:endParaRPr lang="en-US" altLang="zh-CN" i="1" dirty="0">
              <a:solidFill>
                <a:srgbClr val="000000"/>
              </a:solidFill>
              <a:latin typeface="Times New Roman Italic" pitchFamily="18" charset="0"/>
              <a:cs typeface="Times New Roman Italic" pitchFamily="18" charset="0"/>
            </a:endParaRPr>
          </a:p>
          <a:p>
            <a:pPr>
              <a:lnSpc>
                <a:spcPts val="1800"/>
              </a:lnSpc>
            </a:pP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Memakan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 waktu untuk</a:t>
            </a:r>
          </a:p>
          <a:p>
            <a:pPr>
              <a:lnSpc>
                <a:spcPts val="1800"/>
              </a:lnSpc>
            </a:pP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mengatur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, </a:t>
            </a: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menjalankan</a:t>
            </a:r>
            <a:r>
              <a:rPr lang="en-US" altLang="zh-CN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 dan</a:t>
            </a:r>
          </a:p>
          <a:p>
            <a:pPr>
              <a:lnSpc>
                <a:spcPts val="1800"/>
              </a:lnSpc>
            </a:pPr>
            <a:r>
              <a:rPr lang="en-US" altLang="zh-CN" i="1" dirty="0" err="1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menganalisa</a:t>
            </a:r>
            <a:endParaRPr lang="en-US" altLang="zh-CN" i="1" dirty="0">
              <a:solidFill>
                <a:srgbClr val="000000"/>
              </a:solidFill>
              <a:latin typeface="Times New Roman Italic" pitchFamily="18" charset="0"/>
              <a:cs typeface="Times New Roman Italic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8223250" y="3390900"/>
            <a:ext cx="256480" cy="28546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50"/>
              </a:lnSpc>
              <a:tabLst>
                <a:tab pos="44450" algn="l"/>
              </a:tabLst>
            </a:pPr>
            <a:r>
              <a:rPr lang="en-US" altLang="zh-CN" sz="3500" b="1" dirty="0">
                <a:solidFill>
                  <a:srgbClr val="00882B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4300"/>
              </a:lnSpc>
              <a:tabLst>
                <a:tab pos="44450" algn="l"/>
              </a:tabLst>
            </a:pPr>
            <a:r>
              <a:rPr lang="en-US" altLang="zh-CN" sz="3500" b="1" dirty="0">
                <a:solidFill>
                  <a:srgbClr val="00882B"/>
                </a:solidFill>
                <a:latin typeface="Times New Roman" pitchFamily="18" charset="0"/>
                <a:cs typeface="Times New Roman" pitchFamily="18" charset="0"/>
              </a:rPr>
              <a:t>+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4350"/>
              </a:lnSpc>
              <a:tabLst>
                <a:tab pos="44450" algn="l"/>
              </a:tabLst>
            </a:pPr>
            <a:r>
              <a:rPr lang="en-US" altLang="zh-CN" sz="900" dirty="0"/>
              <a:t>	</a:t>
            </a:r>
            <a:r>
              <a:rPr lang="en-US" altLang="zh-CN" sz="3500" b="1" dirty="0">
                <a:solidFill>
                  <a:srgbClr val="C82506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4350"/>
              </a:lnSpc>
              <a:tabLst>
                <a:tab pos="44450" algn="l"/>
              </a:tabLst>
            </a:pPr>
            <a:r>
              <a:rPr lang="en-US" altLang="zh-CN" sz="900" dirty="0"/>
              <a:t>	</a:t>
            </a:r>
            <a:r>
              <a:rPr lang="en-US" altLang="zh-CN" sz="3500" b="1" dirty="0">
                <a:solidFill>
                  <a:srgbClr val="C82506"/>
                </a:solidFill>
                <a:latin typeface="Times New Roman" pitchFamily="18" charset="0"/>
                <a:cs typeface="Times New Roman" pitchFamily="18" charset="0"/>
              </a:rPr>
              <a:t>-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029200" y="6546850"/>
            <a:ext cx="2149627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General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Assembly: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User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Persona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1793215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009900" y="2286000"/>
            <a:ext cx="121828" cy="41242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50"/>
              </a:lnSpc>
            </a:pPr>
            <a:r>
              <a:rPr lang="en-US" altLang="zh-CN" sz="27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650"/>
              </a:lnSpc>
            </a:pPr>
            <a:r>
              <a:rPr lang="en-US" altLang="zh-CN" sz="27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650"/>
              </a:lnSpc>
            </a:pPr>
            <a:r>
              <a:rPr lang="en-US" altLang="zh-CN" sz="27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650"/>
              </a:lnSpc>
            </a:pPr>
            <a:r>
              <a:rPr lang="en-US" altLang="zh-CN" sz="27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650"/>
              </a:lnSpc>
            </a:pPr>
            <a:r>
              <a:rPr lang="en-US" altLang="zh-CN" sz="27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650"/>
              </a:lnSpc>
            </a:pPr>
            <a:r>
              <a:rPr lang="en-US" altLang="zh-CN" sz="27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448050" y="819150"/>
            <a:ext cx="5463034" cy="57272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358900" algn="l"/>
                <a:tab pos="1790700" algn="l"/>
              </a:tabLst>
            </a:pPr>
            <a:r>
              <a:rPr lang="en-US" altLang="zh-CN" sz="900" dirty="0"/>
              <a:t>		</a:t>
            </a:r>
            <a:r>
              <a:rPr lang="en-US" altLang="zh-CN" sz="25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User</a:t>
            </a:r>
            <a:r>
              <a:rPr lang="en-US" altLang="zh-CN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Interviews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800"/>
              </a:lnSpc>
              <a:tabLst>
                <a:tab pos="1358900" algn="l"/>
                <a:tab pos="1790700" algn="l"/>
              </a:tabLst>
            </a:pPr>
            <a:r>
              <a:rPr lang="en-US" altLang="zh-CN" sz="900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Planning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Stage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4650"/>
              </a:lnSpc>
              <a:tabLst>
                <a:tab pos="1358900" algn="l"/>
                <a:tab pos="1790700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know?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4650"/>
              </a:lnSpc>
              <a:tabLst>
                <a:tab pos="1358900" algn="l"/>
                <a:tab pos="1790700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want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ﬁnd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out?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4650"/>
              </a:lnSpc>
              <a:tabLst>
                <a:tab pos="1358900" algn="l"/>
                <a:tab pos="1790700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Who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talking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to?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4650"/>
              </a:lnSpc>
              <a:tabLst>
                <a:tab pos="1358900" algn="l"/>
                <a:tab pos="1790700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Where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will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this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take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place?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4650"/>
              </a:lnSpc>
              <a:tabLst>
                <a:tab pos="1358900" algn="l"/>
                <a:tab pos="1790700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How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long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have?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4650"/>
              </a:lnSpc>
              <a:tabLst>
                <a:tab pos="1358900" algn="l"/>
                <a:tab pos="1790700" algn="l"/>
              </a:tabLst>
            </a:pP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will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outcomes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be?</a:t>
            </a:r>
          </a:p>
        </p:txBody>
      </p:sp>
    </p:spTree>
    <p:extLst>
      <p:ext uri="{BB962C8B-B14F-4D97-AF65-F5344CB8AC3E}">
        <p14:creationId xmlns:p14="http://schemas.microsoft.com/office/powerpoint/2010/main" val="12409144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5619750"/>
            <a:ext cx="12192000" cy="123825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14400" y="469900"/>
            <a:ext cx="3860031" cy="9566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2700" algn="l"/>
              </a:tabLst>
            </a:pPr>
            <a:r>
              <a:rPr lang="en-US" altLang="zh-CN" sz="900" dirty="0"/>
              <a:t>	</a:t>
            </a:r>
            <a:r>
              <a:rPr lang="en-US" altLang="zh-CN" sz="25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User</a:t>
            </a:r>
            <a:r>
              <a:rPr lang="en-US" altLang="zh-CN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Interviews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800"/>
              </a:lnSpc>
              <a:tabLst>
                <a:tab pos="12700" algn="l"/>
              </a:tabLst>
            </a:pP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Recruiting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Participants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485900" y="6026150"/>
            <a:ext cx="9078896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50"/>
              </a:lnSpc>
            </a:pPr>
            <a:r>
              <a:rPr lang="en-US" altLang="zh-CN" sz="3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these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potential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users….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Or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your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Facebook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friends?</a:t>
            </a:r>
          </a:p>
        </p:txBody>
      </p:sp>
    </p:spTree>
    <p:extLst>
      <p:ext uri="{BB962C8B-B14F-4D97-AF65-F5344CB8AC3E}">
        <p14:creationId xmlns:p14="http://schemas.microsoft.com/office/powerpoint/2010/main" val="500497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5" name="Freeform 3"/>
          <p:cNvSpPr/>
          <p:nvPr/>
        </p:nvSpPr>
        <p:spPr>
          <a:xfrm>
            <a:off x="0" y="4171950"/>
            <a:ext cx="12185650" cy="2686050"/>
          </a:xfrm>
          <a:custGeom>
            <a:avLst/>
            <a:gdLst>
              <a:gd name="connsiteX0" fmla="*/ 0 w 24371300"/>
              <a:gd name="connsiteY0" fmla="*/ 0 h 5372100"/>
              <a:gd name="connsiteX1" fmla="*/ 24371300 w 24371300"/>
              <a:gd name="connsiteY1" fmla="*/ 0 h 5372100"/>
              <a:gd name="connsiteX2" fmla="*/ 24371300 w 24371300"/>
              <a:gd name="connsiteY2" fmla="*/ 5372100 h 5372100"/>
              <a:gd name="connsiteX3" fmla="*/ 0 w 24371300"/>
              <a:gd name="connsiteY3" fmla="*/ 5372100 h 5372100"/>
              <a:gd name="connsiteX4" fmla="*/ 0 w 24371300"/>
              <a:gd name="connsiteY4" fmla="*/ 0 h 5372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71300" h="5372100">
                <a:moveTo>
                  <a:pt x="0" y="0"/>
                </a:moveTo>
                <a:lnTo>
                  <a:pt x="24371300" y="0"/>
                </a:lnTo>
                <a:lnTo>
                  <a:pt x="24371300" y="5372100"/>
                </a:lnTo>
                <a:lnTo>
                  <a:pt x="0" y="5372100"/>
                </a:lnTo>
                <a:lnTo>
                  <a:pt x="0" y="0"/>
                </a:lnTo>
              </a:path>
            </a:pathLst>
          </a:custGeom>
          <a:solidFill>
            <a:srgbClr val="F2F4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666750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94750" y="5797550"/>
            <a:ext cx="444500" cy="342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841500" y="1797050"/>
            <a:ext cx="269304" cy="20595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6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6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3.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6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4.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324100" y="584200"/>
            <a:ext cx="6949018" cy="33291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403350" algn="l"/>
                <a:tab pos="2914650" algn="l"/>
              </a:tabLst>
            </a:pPr>
            <a:r>
              <a:rPr lang="en-US" altLang="zh-CN" sz="900" dirty="0"/>
              <a:t>		</a:t>
            </a:r>
            <a:r>
              <a:rPr lang="en-US" altLang="zh-CN" sz="25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User</a:t>
            </a:r>
            <a:r>
              <a:rPr lang="en-US" altLang="zh-CN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Interviews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800"/>
              </a:lnSpc>
              <a:tabLst>
                <a:tab pos="1403350" algn="l"/>
                <a:tab pos="2914650" algn="l"/>
              </a:tabLst>
            </a:pPr>
            <a:r>
              <a:rPr lang="en-US" altLang="zh-CN" sz="900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Asking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Right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Questions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650"/>
              </a:lnSpc>
              <a:tabLst>
                <a:tab pos="1403350" algn="l"/>
                <a:tab pos="2914650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Never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ask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intentions,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only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behaviour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600"/>
              </a:lnSpc>
              <a:tabLst>
                <a:tab pos="1403350" algn="l"/>
                <a:tab pos="2914650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Ask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about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specific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instances,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generalisations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600"/>
              </a:lnSpc>
              <a:tabLst>
                <a:tab pos="1403350" algn="l"/>
                <a:tab pos="2914650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Keep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them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talking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600"/>
              </a:lnSpc>
              <a:tabLst>
                <a:tab pos="1403350" algn="l"/>
                <a:tab pos="2914650" algn="l"/>
              </a:tabLst>
            </a:pP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Never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ask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leading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questions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98500" y="4711700"/>
            <a:ext cx="3129062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How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many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times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a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month</a:t>
            </a:r>
          </a:p>
          <a:p>
            <a:pPr>
              <a:lnSpc>
                <a:spcPts val="2600"/>
              </a:lnSpc>
            </a:pP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do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you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go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the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gym?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34950" y="4756150"/>
            <a:ext cx="20518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3200" b="1" dirty="0">
                <a:solidFill>
                  <a:srgbClr val="C82506"/>
                </a:solidFill>
                <a:latin typeface="Arial Rounded MT Bold" pitchFamily="18" charset="0"/>
                <a:cs typeface="Arial Rounded MT Bold" pitchFamily="18" charset="0"/>
              </a:rPr>
              <a:t>x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54050" y="5702300"/>
            <a:ext cx="3419206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How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many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times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this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month</a:t>
            </a:r>
          </a:p>
          <a:p>
            <a:pPr>
              <a:lnSpc>
                <a:spcPts val="2600"/>
              </a:lnSpc>
            </a:pP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did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you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go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the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gym?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162550" y="4711700"/>
            <a:ext cx="3015249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Do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you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usually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go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the</a:t>
            </a:r>
          </a:p>
          <a:p>
            <a:pPr>
              <a:lnSpc>
                <a:spcPts val="2600"/>
              </a:lnSpc>
            </a:pP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gym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in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the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morning?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699000" y="4756150"/>
            <a:ext cx="20518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3200" b="1" dirty="0">
                <a:solidFill>
                  <a:srgbClr val="C82506"/>
                </a:solidFill>
                <a:latin typeface="Arial Rounded MT Bold" pitchFamily="18" charset="0"/>
                <a:cs typeface="Arial Rounded MT Bold" pitchFamily="18" charset="0"/>
              </a:rPr>
              <a:t>x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9410700" y="4724400"/>
            <a:ext cx="1641475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Do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you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mean</a:t>
            </a:r>
          </a:p>
          <a:p>
            <a:pPr>
              <a:lnSpc>
                <a:spcPts val="2300"/>
              </a:lnSpc>
            </a:pP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C82506"/>
                </a:solidFill>
                <a:latin typeface="Times New Roman Italic" pitchFamily="18" charset="0"/>
                <a:cs typeface="Times New Roman Italic" pitchFamily="18" charset="0"/>
              </a:rPr>
              <a:t>say…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8858250" y="4756150"/>
            <a:ext cx="205184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3200" b="1" dirty="0">
                <a:solidFill>
                  <a:srgbClr val="C82506"/>
                </a:solidFill>
                <a:latin typeface="Arial Rounded MT Bold" pitchFamily="18" charset="0"/>
                <a:cs typeface="Arial Rounded MT Bold" pitchFamily="18" charset="0"/>
              </a:rPr>
              <a:t>x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9366250" y="5708650"/>
            <a:ext cx="2298706" cy="8156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Tell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me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more..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2600"/>
              </a:lnSpc>
            </a:pP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What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do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you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mean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029200" y="5715000"/>
            <a:ext cx="3167534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01600" algn="l"/>
              </a:tabLst>
            </a:pPr>
            <a:r>
              <a:rPr lang="en-US" altLang="zh-CN" sz="900" dirty="0"/>
              <a:t>	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Tell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me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about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the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last</a:t>
            </a:r>
          </a:p>
          <a:p>
            <a:pPr>
              <a:lnSpc>
                <a:spcPts val="2600"/>
              </a:lnSpc>
              <a:tabLst>
                <a:tab pos="101600" algn="l"/>
              </a:tabLst>
            </a:pPr>
            <a:r>
              <a:rPr lang="en-US" altLang="zh-CN" sz="900" dirty="0"/>
              <a:t>	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time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you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went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the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19B9C"/>
                </a:solidFill>
                <a:latin typeface="Times New Roman Italic" pitchFamily="18" charset="0"/>
                <a:cs typeface="Times New Roman Italic" pitchFamily="18" charset="0"/>
              </a:rPr>
              <a:t>gym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250"/>
              </a:lnSpc>
              <a:tabLst>
                <a:tab pos="101600" algn="l"/>
              </a:tabLst>
            </a:pPr>
            <a:r>
              <a:rPr lang="en-US" altLang="zh-CN" sz="1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General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Assembly: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User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Persona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192679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165600" y="704850"/>
            <a:ext cx="393216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50"/>
              </a:lnSpc>
            </a:pP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Recording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Capturing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238750" y="254000"/>
            <a:ext cx="2042226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</a:pPr>
            <a:r>
              <a:rPr lang="en-US" altLang="zh-CN" sz="25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User</a:t>
            </a:r>
            <a:r>
              <a:rPr lang="en-US" altLang="zh-CN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Interviews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330450" y="1758950"/>
            <a:ext cx="4193456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Record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interviews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possible</a:t>
            </a:r>
          </a:p>
          <a:p>
            <a:pPr>
              <a:lnSpc>
                <a:spcPts val="345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Always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ask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permission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2330450" y="2616200"/>
            <a:ext cx="6113277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Explain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why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it’s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private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330450" y="3054350"/>
            <a:ext cx="6944722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Take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notes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but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remain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focussed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participant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324100" y="4203700"/>
            <a:ext cx="3327834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Straight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after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interview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324100" y="4673600"/>
            <a:ext cx="6524158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00"/>
              </a:lnSpc>
              <a:tabLst>
                <a:tab pos="342900" algn="l"/>
              </a:tabLst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Write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down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most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important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insights</a:t>
            </a:r>
          </a:p>
          <a:p>
            <a:pPr>
              <a:lnSpc>
                <a:spcPts val="3450"/>
              </a:lnSpc>
              <a:tabLst>
                <a:tab pos="342900" algn="l"/>
              </a:tabLst>
            </a:pPr>
            <a:r>
              <a:rPr lang="en-US" altLang="zh-CN" sz="21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When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reviewing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recording/notes,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write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out</a:t>
            </a:r>
          </a:p>
          <a:p>
            <a:pPr>
              <a:lnSpc>
                <a:spcPts val="3450"/>
              </a:lnSpc>
              <a:tabLst>
                <a:tab pos="342900" algn="l"/>
              </a:tabLst>
            </a:pPr>
            <a:r>
              <a:rPr lang="en-US" altLang="zh-CN" sz="900" dirty="0"/>
              <a:t>	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each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interesting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point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individual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post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029200" y="6546850"/>
            <a:ext cx="2149627" cy="1744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</a:pPr>
            <a:r>
              <a:rPr lang="en-US" altLang="zh-CN" sz="1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General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Assembly: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User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Persona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2009859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5" name="Freeform 3"/>
          <p:cNvSpPr/>
          <p:nvPr/>
        </p:nvSpPr>
        <p:spPr>
          <a:xfrm>
            <a:off x="7316686" y="2715116"/>
            <a:ext cx="758385" cy="388839"/>
          </a:xfrm>
          <a:custGeom>
            <a:avLst/>
            <a:gdLst>
              <a:gd name="connsiteX0" fmla="*/ 12700 w 1516770"/>
              <a:gd name="connsiteY0" fmla="*/ 12700 h 777678"/>
              <a:gd name="connsiteX1" fmla="*/ 1492732 w 1516770"/>
              <a:gd name="connsiteY1" fmla="*/ 759259 h 777678"/>
              <a:gd name="connsiteX2" fmla="*/ 1504070 w 1516770"/>
              <a:gd name="connsiteY2" fmla="*/ 764978 h 777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516770" h="777678">
                <a:moveTo>
                  <a:pt x="12700" y="12700"/>
                </a:moveTo>
                <a:lnTo>
                  <a:pt x="1492732" y="759259"/>
                </a:lnTo>
                <a:lnTo>
                  <a:pt x="1504070" y="76497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6" name="Freeform 3"/>
          <p:cNvSpPr/>
          <p:nvPr/>
        </p:nvSpPr>
        <p:spPr>
          <a:xfrm>
            <a:off x="8049323" y="3067532"/>
            <a:ext cx="68155" cy="54668"/>
          </a:xfrm>
          <a:custGeom>
            <a:avLst/>
            <a:gdLst>
              <a:gd name="connsiteX0" fmla="*/ 0 w 136309"/>
              <a:gd name="connsiteY0" fmla="*/ 108855 h 109336"/>
              <a:gd name="connsiteX1" fmla="*/ 136309 w 136309"/>
              <a:gd name="connsiteY1" fmla="*/ 109336 h 109336"/>
              <a:gd name="connsiteX2" fmla="*/ 54914 w 136309"/>
              <a:gd name="connsiteY2" fmla="*/ 0 h 109336"/>
              <a:gd name="connsiteX3" fmla="*/ 0 w 136309"/>
              <a:gd name="connsiteY3" fmla="*/ 108855 h 109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6309" h="109336">
                <a:moveTo>
                  <a:pt x="0" y="108855"/>
                </a:moveTo>
                <a:lnTo>
                  <a:pt x="136309" y="109336"/>
                </a:lnTo>
                <a:lnTo>
                  <a:pt x="54914" y="0"/>
                </a:lnTo>
                <a:lnTo>
                  <a:pt x="0" y="10885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7" name="Freeform 3"/>
          <p:cNvSpPr/>
          <p:nvPr/>
        </p:nvSpPr>
        <p:spPr>
          <a:xfrm>
            <a:off x="1702467" y="2137814"/>
            <a:ext cx="1793923" cy="942905"/>
          </a:xfrm>
          <a:custGeom>
            <a:avLst/>
            <a:gdLst>
              <a:gd name="connsiteX0" fmla="*/ 12700 w 3587845"/>
              <a:gd name="connsiteY0" fmla="*/ 12700 h 1885809"/>
              <a:gd name="connsiteX1" fmla="*/ 3563887 w 3587845"/>
              <a:gd name="connsiteY1" fmla="*/ 1867230 h 1885809"/>
              <a:gd name="connsiteX2" fmla="*/ 3575145 w 3587845"/>
              <a:gd name="connsiteY2" fmla="*/ 1873109 h 18858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587845" h="1885809">
                <a:moveTo>
                  <a:pt x="12700" y="12700"/>
                </a:moveTo>
                <a:lnTo>
                  <a:pt x="3563887" y="1867230"/>
                </a:lnTo>
                <a:lnTo>
                  <a:pt x="3575145" y="1873109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8" name="Freeform 3"/>
          <p:cNvSpPr/>
          <p:nvPr/>
        </p:nvSpPr>
        <p:spPr>
          <a:xfrm>
            <a:off x="3470302" y="3044412"/>
            <a:ext cx="68144" cy="55236"/>
          </a:xfrm>
          <a:custGeom>
            <a:avLst/>
            <a:gdLst>
              <a:gd name="connsiteX0" fmla="*/ 0 w 136288"/>
              <a:gd name="connsiteY0" fmla="*/ 108070 h 110472"/>
              <a:gd name="connsiteX1" fmla="*/ 136288 w 136288"/>
              <a:gd name="connsiteY1" fmla="*/ 110472 h 110472"/>
              <a:gd name="connsiteX2" fmla="*/ 56437 w 136288"/>
              <a:gd name="connsiteY2" fmla="*/ 0 h 110472"/>
              <a:gd name="connsiteX3" fmla="*/ 0 w 136288"/>
              <a:gd name="connsiteY3" fmla="*/ 108070 h 110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6288" h="110472">
                <a:moveTo>
                  <a:pt x="0" y="108070"/>
                </a:moveTo>
                <a:lnTo>
                  <a:pt x="136288" y="110472"/>
                </a:lnTo>
                <a:lnTo>
                  <a:pt x="56437" y="0"/>
                </a:lnTo>
                <a:lnTo>
                  <a:pt x="0" y="10807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9" name="Freeform 3"/>
          <p:cNvSpPr/>
          <p:nvPr/>
        </p:nvSpPr>
        <p:spPr>
          <a:xfrm>
            <a:off x="1701800" y="3816350"/>
            <a:ext cx="1790700" cy="12700"/>
          </a:xfrm>
          <a:custGeom>
            <a:avLst/>
            <a:gdLst>
              <a:gd name="connsiteX0" fmla="*/ 12700 w 3581400"/>
              <a:gd name="connsiteY0" fmla="*/ 12700 h 25400"/>
              <a:gd name="connsiteX1" fmla="*/ 3557016 w 3581400"/>
              <a:gd name="connsiteY1" fmla="*/ 12700 h 25400"/>
              <a:gd name="connsiteX2" fmla="*/ 3568700 w 3581400"/>
              <a:gd name="connsiteY2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581400" h="25400">
                <a:moveTo>
                  <a:pt x="12700" y="12700"/>
                </a:moveTo>
                <a:lnTo>
                  <a:pt x="3557016" y="12700"/>
                </a:lnTo>
                <a:lnTo>
                  <a:pt x="356870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0" name="Freeform 3"/>
          <p:cNvSpPr/>
          <p:nvPr/>
        </p:nvSpPr>
        <p:spPr>
          <a:xfrm>
            <a:off x="3479800" y="3792220"/>
            <a:ext cx="60960" cy="60960"/>
          </a:xfrm>
          <a:custGeom>
            <a:avLst/>
            <a:gdLst>
              <a:gd name="connsiteX0" fmla="*/ 0 w 121919"/>
              <a:gd name="connsiteY0" fmla="*/ 121919 h 121919"/>
              <a:gd name="connsiteX1" fmla="*/ 121919 w 121919"/>
              <a:gd name="connsiteY1" fmla="*/ 60959 h 121919"/>
              <a:gd name="connsiteX2" fmla="*/ 0 w 121919"/>
              <a:gd name="connsiteY2" fmla="*/ 0 h 121919"/>
              <a:gd name="connsiteX3" fmla="*/ 0 w 121919"/>
              <a:gd name="connsiteY3" fmla="*/ 121919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19" h="121919">
                <a:moveTo>
                  <a:pt x="0" y="121919"/>
                </a:moveTo>
                <a:lnTo>
                  <a:pt x="121919" y="60959"/>
                </a:lnTo>
                <a:lnTo>
                  <a:pt x="0" y="0"/>
                </a:lnTo>
                <a:lnTo>
                  <a:pt x="0" y="12191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1" name="Freeform 3"/>
          <p:cNvSpPr/>
          <p:nvPr/>
        </p:nvSpPr>
        <p:spPr>
          <a:xfrm>
            <a:off x="1702467" y="4559543"/>
            <a:ext cx="1794277" cy="966675"/>
          </a:xfrm>
          <a:custGeom>
            <a:avLst/>
            <a:gdLst>
              <a:gd name="connsiteX0" fmla="*/ 12700 w 3588553"/>
              <a:gd name="connsiteY0" fmla="*/ 1920650 h 1933350"/>
              <a:gd name="connsiteX1" fmla="*/ 3564656 w 3588553"/>
              <a:gd name="connsiteY1" fmla="*/ 18694 h 1933350"/>
              <a:gd name="connsiteX2" fmla="*/ 3575853 w 3588553"/>
              <a:gd name="connsiteY2" fmla="*/ 12700 h 19333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588553" h="1933350">
                <a:moveTo>
                  <a:pt x="12700" y="1920650"/>
                </a:moveTo>
                <a:lnTo>
                  <a:pt x="3564656" y="18694"/>
                </a:lnTo>
                <a:lnTo>
                  <a:pt x="3575853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2" name="Freeform 3"/>
          <p:cNvSpPr/>
          <p:nvPr/>
        </p:nvSpPr>
        <p:spPr>
          <a:xfrm>
            <a:off x="3470408" y="4540114"/>
            <a:ext cx="68129" cy="55647"/>
          </a:xfrm>
          <a:custGeom>
            <a:avLst/>
            <a:gdLst>
              <a:gd name="connsiteX0" fmla="*/ 57553 w 136257"/>
              <a:gd name="connsiteY0" fmla="*/ 111293 h 111293"/>
              <a:gd name="connsiteX1" fmla="*/ 136257 w 136257"/>
              <a:gd name="connsiteY1" fmla="*/ 0 h 111293"/>
              <a:gd name="connsiteX2" fmla="*/ 0 w 136257"/>
              <a:gd name="connsiteY2" fmla="*/ 3812 h 111293"/>
              <a:gd name="connsiteX3" fmla="*/ 57553 w 136257"/>
              <a:gd name="connsiteY3" fmla="*/ 111293 h 11129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6257" h="111293">
                <a:moveTo>
                  <a:pt x="57553" y="111293"/>
                </a:moveTo>
                <a:lnTo>
                  <a:pt x="136257" y="0"/>
                </a:lnTo>
                <a:lnTo>
                  <a:pt x="0" y="3812"/>
                </a:lnTo>
                <a:lnTo>
                  <a:pt x="57553" y="11129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3" name="Freeform 3"/>
          <p:cNvSpPr/>
          <p:nvPr/>
        </p:nvSpPr>
        <p:spPr>
          <a:xfrm>
            <a:off x="4753821" y="2785329"/>
            <a:ext cx="1142186" cy="495112"/>
          </a:xfrm>
          <a:custGeom>
            <a:avLst/>
            <a:gdLst>
              <a:gd name="connsiteX0" fmla="*/ 12700 w 2284372"/>
              <a:gd name="connsiteY0" fmla="*/ 977524 h 990223"/>
              <a:gd name="connsiteX1" fmla="*/ 2259993 w 2284372"/>
              <a:gd name="connsiteY1" fmla="*/ 17688 h 990223"/>
              <a:gd name="connsiteX2" fmla="*/ 2271672 w 2284372"/>
              <a:gd name="connsiteY2" fmla="*/ 12700 h 990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284372" h="990223">
                <a:moveTo>
                  <a:pt x="12700" y="977524"/>
                </a:moveTo>
                <a:lnTo>
                  <a:pt x="2259993" y="17688"/>
                </a:lnTo>
                <a:lnTo>
                  <a:pt x="2271672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4" name="Freeform 3"/>
          <p:cNvSpPr/>
          <p:nvPr/>
        </p:nvSpPr>
        <p:spPr>
          <a:xfrm>
            <a:off x="5871846" y="2766143"/>
            <a:ext cx="68033" cy="56060"/>
          </a:xfrm>
          <a:custGeom>
            <a:avLst/>
            <a:gdLst>
              <a:gd name="connsiteX0" fmla="*/ 47887 w 136065"/>
              <a:gd name="connsiteY0" fmla="*/ 112120 h 112120"/>
              <a:gd name="connsiteX1" fmla="*/ 136065 w 136065"/>
              <a:gd name="connsiteY1" fmla="*/ 8172 h 112120"/>
              <a:gd name="connsiteX2" fmla="*/ 0 w 136065"/>
              <a:gd name="connsiteY2" fmla="*/ 0 h 112120"/>
              <a:gd name="connsiteX3" fmla="*/ 47887 w 136065"/>
              <a:gd name="connsiteY3" fmla="*/ 112120 h 1121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6065" h="112120">
                <a:moveTo>
                  <a:pt x="47887" y="112120"/>
                </a:moveTo>
                <a:lnTo>
                  <a:pt x="136065" y="8172"/>
                </a:lnTo>
                <a:lnTo>
                  <a:pt x="0" y="0"/>
                </a:lnTo>
                <a:lnTo>
                  <a:pt x="47887" y="11212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5" name="Freeform 3"/>
          <p:cNvSpPr/>
          <p:nvPr/>
        </p:nvSpPr>
        <p:spPr>
          <a:xfrm>
            <a:off x="4852372" y="3898960"/>
            <a:ext cx="954140" cy="761994"/>
          </a:xfrm>
          <a:custGeom>
            <a:avLst/>
            <a:gdLst>
              <a:gd name="connsiteX0" fmla="*/ 12700 w 1908279"/>
              <a:gd name="connsiteY0" fmla="*/ 12700 h 1523988"/>
              <a:gd name="connsiteX1" fmla="*/ 1885643 w 1908279"/>
              <a:gd name="connsiteY1" fmla="*/ 1503379 h 1523988"/>
              <a:gd name="connsiteX2" fmla="*/ 1895579 w 1908279"/>
              <a:gd name="connsiteY2" fmla="*/ 1511287 h 1523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908279" h="1523988">
                <a:moveTo>
                  <a:pt x="12700" y="12700"/>
                </a:moveTo>
                <a:lnTo>
                  <a:pt x="1885643" y="1503379"/>
                </a:lnTo>
                <a:lnTo>
                  <a:pt x="1895579" y="151128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6" name="Freeform 3"/>
          <p:cNvSpPr/>
          <p:nvPr/>
        </p:nvSpPr>
        <p:spPr>
          <a:xfrm>
            <a:off x="5776212" y="4626802"/>
            <a:ext cx="66678" cy="61811"/>
          </a:xfrm>
          <a:custGeom>
            <a:avLst/>
            <a:gdLst>
              <a:gd name="connsiteX0" fmla="*/ 0 w 133356"/>
              <a:gd name="connsiteY0" fmla="*/ 95393 h 123621"/>
              <a:gd name="connsiteX1" fmla="*/ 133356 w 133356"/>
              <a:gd name="connsiteY1" fmla="*/ 123621 h 123621"/>
              <a:gd name="connsiteX2" fmla="*/ 75924 w 133356"/>
              <a:gd name="connsiteY2" fmla="*/ 0 h 123621"/>
              <a:gd name="connsiteX3" fmla="*/ 0 w 133356"/>
              <a:gd name="connsiteY3" fmla="*/ 95393 h 1236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3356" h="123621">
                <a:moveTo>
                  <a:pt x="0" y="95393"/>
                </a:moveTo>
                <a:lnTo>
                  <a:pt x="133356" y="123621"/>
                </a:lnTo>
                <a:lnTo>
                  <a:pt x="75924" y="0"/>
                </a:lnTo>
                <a:lnTo>
                  <a:pt x="0" y="9539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7" name="Freeform 3"/>
          <p:cNvSpPr/>
          <p:nvPr/>
        </p:nvSpPr>
        <p:spPr>
          <a:xfrm>
            <a:off x="7253936" y="4456849"/>
            <a:ext cx="819728" cy="385689"/>
          </a:xfrm>
          <a:custGeom>
            <a:avLst/>
            <a:gdLst>
              <a:gd name="connsiteX0" fmla="*/ 12700 w 1639456"/>
              <a:gd name="connsiteY0" fmla="*/ 758678 h 771378"/>
              <a:gd name="connsiteX1" fmla="*/ 1615228 w 1639456"/>
              <a:gd name="connsiteY1" fmla="*/ 18028 h 771378"/>
              <a:gd name="connsiteX2" fmla="*/ 1626756 w 1639456"/>
              <a:gd name="connsiteY2" fmla="*/ 12700 h 7713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639456" h="771378">
                <a:moveTo>
                  <a:pt x="12700" y="758678"/>
                </a:moveTo>
                <a:lnTo>
                  <a:pt x="1615228" y="18028"/>
                </a:lnTo>
                <a:lnTo>
                  <a:pt x="1626756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8" name="Freeform 3"/>
          <p:cNvSpPr/>
          <p:nvPr/>
        </p:nvSpPr>
        <p:spPr>
          <a:xfrm>
            <a:off x="8048765" y="4438195"/>
            <a:ext cx="68123" cy="55336"/>
          </a:xfrm>
          <a:custGeom>
            <a:avLst/>
            <a:gdLst>
              <a:gd name="connsiteX0" fmla="*/ 51156 w 136245"/>
              <a:gd name="connsiteY0" fmla="*/ 110671 h 110671"/>
              <a:gd name="connsiteX1" fmla="*/ 136245 w 136245"/>
              <a:gd name="connsiteY1" fmla="*/ 4185 h 110671"/>
              <a:gd name="connsiteX2" fmla="*/ 0 w 136245"/>
              <a:gd name="connsiteY2" fmla="*/ 0 h 110671"/>
              <a:gd name="connsiteX3" fmla="*/ 51156 w 136245"/>
              <a:gd name="connsiteY3" fmla="*/ 110671 h 1106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36245" h="110671">
                <a:moveTo>
                  <a:pt x="51156" y="110671"/>
                </a:moveTo>
                <a:lnTo>
                  <a:pt x="136245" y="4185"/>
                </a:lnTo>
                <a:lnTo>
                  <a:pt x="0" y="0"/>
                </a:lnTo>
                <a:lnTo>
                  <a:pt x="51156" y="11067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975100" y="273050"/>
            <a:ext cx="4140044" cy="9566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263650" algn="l"/>
              </a:tabLst>
            </a:pPr>
            <a:r>
              <a:rPr lang="en-US" altLang="zh-CN" sz="900" dirty="0"/>
              <a:t>	</a:t>
            </a:r>
            <a:r>
              <a:rPr lang="en-US" altLang="zh-CN" sz="25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User</a:t>
            </a:r>
            <a:r>
              <a:rPr lang="en-US" altLang="zh-CN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Interviews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800"/>
              </a:lnSpc>
              <a:tabLst>
                <a:tab pos="1263650" algn="l"/>
              </a:tabLst>
            </a:pP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Analyzing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Research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79450" y="2501900"/>
            <a:ext cx="695703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Surveys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457200" y="4235450"/>
            <a:ext cx="1142429" cy="19825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114300" algn="l"/>
              </a:tabLst>
            </a:pPr>
            <a:r>
              <a:rPr lang="en-US" altLang="zh-CN" sz="900" dirty="0"/>
              <a:t>	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Interviews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2150"/>
              </a:lnSpc>
              <a:tabLst>
                <a:tab pos="114300" algn="l"/>
              </a:tabLst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Focus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Group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5924550" y="3067050"/>
            <a:ext cx="145706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19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Identify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Trends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5905500" y="5334000"/>
            <a:ext cx="1588576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</a:pPr>
            <a:r>
              <a:rPr lang="en-US" altLang="zh-CN" sz="19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Form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consensus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8699500" y="5054600"/>
            <a:ext cx="2621680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  <a:tabLst>
                <a:tab pos="165100" algn="l"/>
                <a:tab pos="330200" algn="l"/>
              </a:tabLst>
            </a:pPr>
            <a:r>
              <a:rPr lang="en-US" altLang="zh-CN" sz="1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Create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logical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grouping</a:t>
            </a:r>
          </a:p>
          <a:p>
            <a:pPr>
              <a:lnSpc>
                <a:spcPts val="2300"/>
              </a:lnSpc>
              <a:tabLst>
                <a:tab pos="165100" algn="l"/>
                <a:tab pos="330200" algn="l"/>
              </a:tabLst>
            </a:pPr>
            <a:r>
              <a:rPr lang="en-US" altLang="zh-CN" sz="900" dirty="0"/>
              <a:t>	</a:t>
            </a:r>
            <a:r>
              <a:rPr lang="en-US" altLang="zh-CN" sz="1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information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</a:p>
          <a:p>
            <a:pPr>
              <a:lnSpc>
                <a:spcPts val="2300"/>
              </a:lnSpc>
              <a:tabLst>
                <a:tab pos="165100" algn="l"/>
                <a:tab pos="330200" algn="l"/>
              </a:tabLst>
            </a:pPr>
            <a:r>
              <a:rPr lang="en-US" altLang="zh-CN" sz="900" dirty="0"/>
              <a:t>		</a:t>
            </a:r>
            <a:r>
              <a:rPr lang="en-US" altLang="zh-CN" sz="1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trends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emerge</a:t>
            </a:r>
          </a:p>
        </p:txBody>
      </p:sp>
    </p:spTree>
    <p:extLst>
      <p:ext uri="{BB962C8B-B14F-4D97-AF65-F5344CB8AC3E}">
        <p14:creationId xmlns:p14="http://schemas.microsoft.com/office/powerpoint/2010/main" val="3859962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8300" y="4718050"/>
            <a:ext cx="3143250" cy="14224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65950" y="0"/>
            <a:ext cx="5226050" cy="685800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46350" y="0"/>
            <a:ext cx="964565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35000" y="831850"/>
            <a:ext cx="3162725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zh-CN" sz="365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  <a:r>
              <a:rPr lang="en-US" altLang="zh-CN" sz="36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5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Interviews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35000" y="387350"/>
            <a:ext cx="190436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50"/>
              </a:lnSpc>
            </a:pPr>
            <a:r>
              <a:rPr lang="en-US" altLang="zh-CN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Exercise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2.1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35000" y="1517650"/>
            <a:ext cx="17924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Time: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20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Minutes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628650" y="2127250"/>
            <a:ext cx="5854231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Case: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you’ve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been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commissioned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to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redesign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the</a:t>
            </a:r>
          </a:p>
          <a:p>
            <a:pPr>
              <a:lnSpc>
                <a:spcPts val="2350"/>
              </a:lnSpc>
            </a:pP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Mirum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Intranet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services.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628650" y="2851150"/>
            <a:ext cx="6357638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1763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•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Prepare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a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list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of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questions/topics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that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you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want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to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914400" y="3149600"/>
            <a:ext cx="1104598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research.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628650" y="3581400"/>
            <a:ext cx="5960221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1763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•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In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pairs,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take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turns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interviewing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each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other.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Be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914400" y="3886200"/>
            <a:ext cx="3690369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prepared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to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share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your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results.</a:t>
            </a:r>
          </a:p>
        </p:txBody>
      </p:sp>
    </p:spTree>
    <p:extLst>
      <p:ext uri="{BB962C8B-B14F-4D97-AF65-F5344CB8AC3E}">
        <p14:creationId xmlns:p14="http://schemas.microsoft.com/office/powerpoint/2010/main" val="2363419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47650"/>
            <a:ext cx="12192000" cy="6362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600450" y="3987800"/>
            <a:ext cx="4680769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300"/>
              </a:lnSpc>
            </a:pPr>
            <a:r>
              <a:rPr lang="en-US" altLang="zh-CN" sz="6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  <a:r>
              <a:rPr lang="en-US" altLang="zh-CN" sz="6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6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086100" y="3187700"/>
            <a:ext cx="6929205" cy="5719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050"/>
              </a:lnSpc>
            </a:pPr>
            <a:r>
              <a:rPr lang="en-US" altLang="zh-CN" sz="3600" i="1" dirty="0">
                <a:solidFill>
                  <a:srgbClr val="FFFFFF"/>
                </a:solidFill>
                <a:latin typeface="Baskerville Old Face" pitchFamily="18" charset="0"/>
                <a:cs typeface="Baskerville Old Face" pitchFamily="18" charset="0"/>
              </a:rPr>
              <a:t>The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i="1" dirty="0">
                <a:solidFill>
                  <a:srgbClr val="FFFFFF"/>
                </a:solidFill>
                <a:latin typeface="Baskerville Old Face" pitchFamily="18" charset="0"/>
                <a:cs typeface="Baskerville Old Face" pitchFamily="18" charset="0"/>
              </a:rPr>
              <a:t>output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i="1" dirty="0">
                <a:solidFill>
                  <a:srgbClr val="FFFFFF"/>
                </a:solidFill>
                <a:latin typeface="Baskerville Old Face" pitchFamily="18" charset="0"/>
                <a:cs typeface="Baskerville Old Face" pitchFamily="18" charset="0"/>
              </a:rPr>
              <a:t>of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600" i="1" dirty="0">
                <a:solidFill>
                  <a:srgbClr val="FFFFFF"/>
                </a:solidFill>
                <a:latin typeface="Baskerville Old Face" pitchFamily="18" charset="0"/>
                <a:cs typeface="Baskerville Old Face" pitchFamily="18" charset="0"/>
              </a:rPr>
              <a:t>our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i="1" dirty="0">
                <a:solidFill>
                  <a:srgbClr val="FFFFFF"/>
                </a:solidFill>
                <a:latin typeface="Baskerville Old Face" pitchFamily="18" charset="0"/>
                <a:cs typeface="Baskerville Old Face" pitchFamily="18" charset="0"/>
              </a:rPr>
              <a:t>research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i="1" dirty="0">
                <a:solidFill>
                  <a:srgbClr val="FFFFFF"/>
                </a:solidFill>
                <a:latin typeface="Baskerville Old Face" pitchFamily="18" charset="0"/>
                <a:cs typeface="Baskerville Old Face" pitchFamily="18" charset="0"/>
              </a:rPr>
              <a:t>should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i="1" dirty="0">
                <a:solidFill>
                  <a:srgbClr val="FFFFFF"/>
                </a:solidFill>
                <a:latin typeface="Baskerville Old Face" pitchFamily="18" charset="0"/>
                <a:cs typeface="Baskerville Old Face" pitchFamily="18" charset="0"/>
              </a:rPr>
              <a:t>be</a:t>
            </a:r>
          </a:p>
        </p:txBody>
      </p:sp>
    </p:spTree>
    <p:extLst>
      <p:ext uri="{BB962C8B-B14F-4D97-AF65-F5344CB8AC3E}">
        <p14:creationId xmlns:p14="http://schemas.microsoft.com/office/powerpoint/2010/main" val="2099851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84420" y="1677603"/>
            <a:ext cx="10689166" cy="281615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just">
              <a:tabLst>
                <a:tab pos="133350" algn="l"/>
                <a:tab pos="215900" algn="l"/>
              </a:tabLst>
            </a:pP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	"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Tanggung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jawab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 Anda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adalah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melangkah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keluar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dari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perspektif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 Anda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sendiri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, untuk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benar-benar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melatih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empati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 dan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sepenuhnya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membenamkan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diri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 Anda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dalam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sudut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pandang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, dan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keadaan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psikologis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,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dari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 orang yang Anda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harapkan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 untuk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merancang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sebuah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 </a:t>
            </a:r>
            <a:r>
              <a:rPr lang="en-US" altLang="zh-CN" sz="3600" dirty="0" err="1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solusi</a:t>
            </a:r>
            <a:r>
              <a:rPr lang="en-US" altLang="zh-CN" sz="3600" dirty="0">
                <a:solidFill>
                  <a:schemeClr val="accent1">
                    <a:lumMod val="50000"/>
                  </a:schemeClr>
                </a:solidFill>
                <a:highlight>
                  <a:srgbClr val="FFFF00"/>
                </a:highlight>
              </a:rPr>
              <a:t>"</a:t>
            </a:r>
            <a:endParaRPr lang="en-US" altLang="zh-CN" sz="8800" dirty="0">
              <a:solidFill>
                <a:schemeClr val="accent1">
                  <a:lumMod val="50000"/>
                </a:schemeClr>
              </a:solidFill>
              <a:highlight>
                <a:srgbClr val="FFFF00"/>
              </a:highligh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2686835" y="683448"/>
            <a:ext cx="6458499" cy="68736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950"/>
              </a:lnSpc>
            </a:pPr>
            <a:r>
              <a:rPr lang="en-US" altLang="zh-CN" sz="41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YOU</a:t>
            </a:r>
            <a:r>
              <a:rPr lang="en-US" altLang="zh-CN" sz="4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1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4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1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altLang="zh-CN" sz="4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1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4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1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</a:p>
        </p:txBody>
      </p:sp>
    </p:spTree>
    <p:extLst>
      <p:ext uri="{BB962C8B-B14F-4D97-AF65-F5344CB8AC3E}">
        <p14:creationId xmlns:p14="http://schemas.microsoft.com/office/powerpoint/2010/main" val="35667163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5283200" cy="68580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46350" y="0"/>
            <a:ext cx="964565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5676900" y="1962150"/>
            <a:ext cx="3510576" cy="7514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450"/>
              </a:lnSpc>
            </a:pPr>
            <a:r>
              <a:rPr lang="en-US" altLang="zh-CN" sz="45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  <a:r>
              <a:rPr lang="en-US" altLang="zh-CN" sz="4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5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727700" y="2895600"/>
            <a:ext cx="4815614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Persona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contoh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orang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dalam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diri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Anda</a:t>
            </a:r>
          </a:p>
          <a:p>
            <a:pPr>
              <a:lnSpc>
                <a:spcPts val="24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target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audiens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Personas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harus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mewakili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mayor</a:t>
            </a:r>
          </a:p>
          <a:p>
            <a:pPr>
              <a:lnSpc>
                <a:spcPts val="2400"/>
              </a:lnSpc>
            </a:pP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grup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pengguna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untuk situs web Anda</a:t>
            </a:r>
          </a:p>
          <a:p>
            <a:pPr>
              <a:lnSpc>
                <a:spcPts val="2400"/>
              </a:lnSpc>
            </a:pPr>
            <a:endParaRPr lang="en-US" altLang="zh-CN" sz="20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727701" y="4004679"/>
            <a:ext cx="5910118" cy="1277273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Tujuan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personas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adalah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untuk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menciptakan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andal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dan</a:t>
            </a:r>
          </a:p>
          <a:p>
            <a:pPr>
              <a:lnSpc>
                <a:spcPts val="2400"/>
              </a:lnSpc>
            </a:pP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representasi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realistis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dari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segmen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audiens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utama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kami untuk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referensi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Representasi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ini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harus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didasarkan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pada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pengguna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kualitatif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dan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kuantitatif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penelitian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645150" y="1600200"/>
            <a:ext cx="1187826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50"/>
              </a:lnSpc>
            </a:pPr>
            <a:r>
              <a:rPr lang="en-US" altLang="zh-CN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</a:p>
        </p:txBody>
      </p:sp>
    </p:spTree>
    <p:extLst>
      <p:ext uri="{BB962C8B-B14F-4D97-AF65-F5344CB8AC3E}">
        <p14:creationId xmlns:p14="http://schemas.microsoft.com/office/powerpoint/2010/main" val="14149448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5" name="TextBox 1"/>
          <p:cNvSpPr txBox="1"/>
          <p:nvPr/>
        </p:nvSpPr>
        <p:spPr>
          <a:xfrm>
            <a:off x="2051050" y="742950"/>
            <a:ext cx="9273372" cy="31832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50"/>
              </a:lnSpc>
              <a:tabLst>
                <a:tab pos="1587500" algn="l"/>
              </a:tabLst>
            </a:pPr>
            <a:r>
              <a:rPr lang="en-US" altLang="zh-CN" sz="900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ﬀ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ective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should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587500" algn="l"/>
              </a:tabLst>
            </a:pP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Jelaskan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orang-orang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nyata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latar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belakang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tujuan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dan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nilai-nilai</a:t>
            </a:r>
            <a:endParaRPr lang="en-US" altLang="zh-CN" sz="2400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587500" algn="l"/>
              </a:tabLst>
            </a:pP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Ekspresikan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kebutuhan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dan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harapan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utama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grup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pengguna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Anda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587500" algn="l"/>
              </a:tabLst>
            </a:pP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Representasi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realistis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dari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segmen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audiens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utama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kami.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1587500" algn="l"/>
              </a:tabLst>
            </a:pP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Membantu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mengungkap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fitur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dan </a:t>
            </a:r>
            <a:r>
              <a:rPr lang="en-US" altLang="zh-CN" sz="24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fungsi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universal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2813050" y="4565650"/>
            <a:ext cx="6189195" cy="14568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387350" algn="l"/>
                <a:tab pos="2330450" algn="l"/>
              </a:tabLst>
            </a:pPr>
            <a:r>
              <a:rPr lang="en-US" altLang="zh-CN" sz="900" dirty="0"/>
              <a:t>		</a:t>
            </a:r>
            <a:r>
              <a:rPr lang="en-US" altLang="zh-CN" sz="21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Most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importantly,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4000"/>
              </a:lnSpc>
              <a:tabLst>
                <a:tab pos="387350" algn="l"/>
                <a:tab pos="2330450" algn="l"/>
              </a:tabLst>
            </a:pP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should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based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research.</a:t>
            </a:r>
          </a:p>
          <a:p>
            <a:pPr>
              <a:lnSpc>
                <a:spcPts val="3900"/>
              </a:lnSpc>
              <a:tabLst>
                <a:tab pos="387350" algn="l"/>
                <a:tab pos="2330450" algn="l"/>
              </a:tabLst>
            </a:pPr>
            <a:r>
              <a:rPr lang="en-US" altLang="zh-CN" sz="900" dirty="0"/>
              <a:t>	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Either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qualitative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or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quantitative</a:t>
            </a:r>
          </a:p>
        </p:txBody>
      </p:sp>
    </p:spTree>
    <p:extLst>
      <p:ext uri="{BB962C8B-B14F-4D97-AF65-F5344CB8AC3E}">
        <p14:creationId xmlns:p14="http://schemas.microsoft.com/office/powerpoint/2010/main" val="1815356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978650" y="939800"/>
            <a:ext cx="2729402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50"/>
              </a:lnSpc>
            </a:pP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not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229976" y="1483713"/>
            <a:ext cx="6687527" cy="189282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just">
              <a:lnSpc>
                <a:spcPts val="2400"/>
              </a:lnSpc>
              <a:tabLst>
                <a:tab pos="63500" algn="l"/>
                <a:tab pos="177800" algn="l"/>
                <a:tab pos="222250" algn="l"/>
              </a:tabLst>
            </a:pP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Hanya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berdasarkan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data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pemasaran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pendapat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para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pemangku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kepentingan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perusahaan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apakah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mereka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pernah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bertemu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dengan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pengguna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nyata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atau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tidak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, persona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opsional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meracuni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kumpulan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dan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akan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memberikan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pemahaman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yang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tidak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akurat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tentang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pengguna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dan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memberikan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rasa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aman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yang salah dan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memperkuat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asumsi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89489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787900" y="1212850"/>
            <a:ext cx="2325958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sz="25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Sample</a:t>
            </a:r>
            <a:r>
              <a:rPr lang="en-US" altLang="zh-CN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9613900" y="4749800"/>
            <a:ext cx="1999265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469900" algn="l"/>
              </a:tabLst>
            </a:pPr>
            <a:r>
              <a:rPr lang="en-US" altLang="zh-CN" sz="900" dirty="0"/>
              <a:t>	</a:t>
            </a:r>
            <a:r>
              <a:rPr lang="en-US" altLang="zh-CN" sz="24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Chandra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2000"/>
              </a:lnSpc>
              <a:tabLst>
                <a:tab pos="469900" algn="l"/>
              </a:tabLst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Young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Urban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Individual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41350" y="4737100"/>
            <a:ext cx="1969898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393700" algn="l"/>
              </a:tabLst>
            </a:pPr>
            <a:r>
              <a:rPr lang="en-US" altLang="zh-CN" sz="24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Carol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&amp;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Family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2000"/>
              </a:lnSpc>
              <a:tabLst>
                <a:tab pos="393700" algn="l"/>
              </a:tabLst>
            </a:pPr>
            <a:r>
              <a:rPr lang="en-US" altLang="zh-CN" sz="900" dirty="0"/>
              <a:t>	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Young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Family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790950" y="4749800"/>
            <a:ext cx="1723229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82550" algn="l"/>
              </a:tabLst>
            </a:pPr>
            <a:r>
              <a:rPr lang="en-US" altLang="zh-CN" sz="900" dirty="0"/>
              <a:t>	</a:t>
            </a:r>
            <a:r>
              <a:rPr lang="en-US" altLang="zh-CN" sz="24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Johan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&amp;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Emi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2000"/>
              </a:lnSpc>
              <a:tabLst>
                <a:tab pos="82550" algn="l"/>
              </a:tabLst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Middle-aged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Couple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921500" y="4749800"/>
            <a:ext cx="1434688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368300" algn="l"/>
              </a:tabLst>
            </a:pPr>
            <a:r>
              <a:rPr lang="en-US" altLang="zh-CN" sz="900" dirty="0"/>
              <a:t>	</a:t>
            </a:r>
            <a:r>
              <a:rPr lang="en-US" altLang="zh-CN" sz="24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Ellyse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2000"/>
              </a:lnSpc>
              <a:tabLst>
                <a:tab pos="368300" algn="l"/>
              </a:tabLst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Family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Caretaker</a:t>
            </a:r>
          </a:p>
        </p:txBody>
      </p:sp>
    </p:spTree>
    <p:extLst>
      <p:ext uri="{BB962C8B-B14F-4D97-AF65-F5344CB8AC3E}">
        <p14:creationId xmlns:p14="http://schemas.microsoft.com/office/powerpoint/2010/main" val="3076802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5" name="Freeform 3"/>
          <p:cNvSpPr/>
          <p:nvPr/>
        </p:nvSpPr>
        <p:spPr>
          <a:xfrm>
            <a:off x="3371850" y="3098800"/>
            <a:ext cx="8420100" cy="3403600"/>
          </a:xfrm>
          <a:custGeom>
            <a:avLst/>
            <a:gdLst>
              <a:gd name="connsiteX0" fmla="*/ 0 w 16840200"/>
              <a:gd name="connsiteY0" fmla="*/ 0 h 6807200"/>
              <a:gd name="connsiteX1" fmla="*/ 16840200 w 16840200"/>
              <a:gd name="connsiteY1" fmla="*/ 0 h 6807200"/>
              <a:gd name="connsiteX2" fmla="*/ 16840200 w 16840200"/>
              <a:gd name="connsiteY2" fmla="*/ 6807200 h 6807200"/>
              <a:gd name="connsiteX3" fmla="*/ 0 w 16840200"/>
              <a:gd name="connsiteY3" fmla="*/ 6807200 h 6807200"/>
              <a:gd name="connsiteX4" fmla="*/ 0 w 16840200"/>
              <a:gd name="connsiteY4" fmla="*/ 0 h 680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40200" h="6807200">
                <a:moveTo>
                  <a:pt x="0" y="0"/>
                </a:moveTo>
                <a:lnTo>
                  <a:pt x="16840200" y="0"/>
                </a:lnTo>
                <a:lnTo>
                  <a:pt x="16840200" y="6807200"/>
                </a:lnTo>
                <a:lnTo>
                  <a:pt x="0" y="6807200"/>
                </a:lnTo>
                <a:lnTo>
                  <a:pt x="0" y="0"/>
                </a:lnTo>
              </a:path>
            </a:pathLst>
          </a:custGeom>
          <a:solidFill>
            <a:srgbClr val="DDDEE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6" name="Freeform 3"/>
          <p:cNvSpPr/>
          <p:nvPr/>
        </p:nvSpPr>
        <p:spPr>
          <a:xfrm>
            <a:off x="8559800" y="3168650"/>
            <a:ext cx="3149600" cy="3244850"/>
          </a:xfrm>
          <a:custGeom>
            <a:avLst/>
            <a:gdLst>
              <a:gd name="connsiteX0" fmla="*/ 0 w 6299200"/>
              <a:gd name="connsiteY0" fmla="*/ 0 h 6489700"/>
              <a:gd name="connsiteX1" fmla="*/ 6299200 w 6299200"/>
              <a:gd name="connsiteY1" fmla="*/ 0 h 6489700"/>
              <a:gd name="connsiteX2" fmla="*/ 6299200 w 6299200"/>
              <a:gd name="connsiteY2" fmla="*/ 6489700 h 6489700"/>
              <a:gd name="connsiteX3" fmla="*/ 0 w 6299200"/>
              <a:gd name="connsiteY3" fmla="*/ 6489700 h 6489700"/>
              <a:gd name="connsiteX4" fmla="*/ 0 w 6299200"/>
              <a:gd name="connsiteY4" fmla="*/ 0 h 6489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99200" h="6489700">
                <a:moveTo>
                  <a:pt x="0" y="0"/>
                </a:moveTo>
                <a:lnTo>
                  <a:pt x="6299200" y="0"/>
                </a:lnTo>
                <a:lnTo>
                  <a:pt x="6299200" y="6489700"/>
                </a:lnTo>
                <a:lnTo>
                  <a:pt x="0" y="6489700"/>
                </a:lnTo>
                <a:lnTo>
                  <a:pt x="0" y="0"/>
                </a:lnTo>
              </a:path>
            </a:pathLst>
          </a:custGeom>
          <a:solidFill>
            <a:srgbClr val="EBEC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352800" y="374650"/>
            <a:ext cx="4009624" cy="841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2700" algn="l"/>
              </a:tabLst>
            </a:pPr>
            <a:r>
              <a:rPr lang="en-US" altLang="zh-CN" sz="900" dirty="0"/>
              <a:t>	</a:t>
            </a:r>
            <a:r>
              <a:rPr lang="en-US" altLang="zh-CN" sz="36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Meet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Carol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&amp;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Family</a:t>
            </a:r>
          </a:p>
          <a:p>
            <a:pPr>
              <a:lnSpc>
                <a:spcPts val="2600"/>
              </a:lnSpc>
              <a:tabLst>
                <a:tab pos="12700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New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Family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365500" y="1301750"/>
            <a:ext cx="807913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Age: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30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667250" y="1301750"/>
            <a:ext cx="296715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Occupation: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Stay-at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Home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Mom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001000" y="1289050"/>
            <a:ext cx="160941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5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Location: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Jakarta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071100" y="1308100"/>
            <a:ext cx="143308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Status: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Married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333750" y="1778000"/>
            <a:ext cx="7626960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Carol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dedicated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mother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kids.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spends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days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taking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care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children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</a:p>
          <a:p>
            <a:pPr>
              <a:lnSpc>
                <a:spcPts val="19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husband.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She’s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constantly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worrying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about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well-being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children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their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future.</a:t>
            </a:r>
          </a:p>
          <a:p>
            <a:pPr>
              <a:lnSpc>
                <a:spcPts val="19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biggest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concern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health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family.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takes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full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responsibility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</a:p>
          <a:p>
            <a:pPr>
              <a:lnSpc>
                <a:spcPts val="19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making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sure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family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healthy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happy.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9750" y="3289300"/>
            <a:ext cx="58189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Goals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77850" y="3644900"/>
            <a:ext cx="51296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6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68350" y="3638550"/>
            <a:ext cx="2091919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Carol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wants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ready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when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child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sick.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wants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value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money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reputable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doctors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39750" y="4546600"/>
            <a:ext cx="1907573" cy="86690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38100" algn="l"/>
                <a:tab pos="228600" algn="l"/>
              </a:tabLst>
            </a:pPr>
            <a:r>
              <a:rPr lang="en-US" altLang="zh-CN" sz="900" dirty="0"/>
              <a:t>		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family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healthcare.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2200"/>
              </a:lnSpc>
              <a:tabLst>
                <a:tab pos="38100" algn="l"/>
                <a:tab pos="228600" algn="l"/>
              </a:tabLst>
            </a:pPr>
            <a:r>
              <a:rPr lang="en-US" altLang="zh-CN" sz="19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Fears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650"/>
              </a:lnSpc>
              <a:tabLst>
                <a:tab pos="38100" algn="l"/>
                <a:tab pos="228600" algn="l"/>
              </a:tabLst>
            </a:pPr>
            <a:r>
              <a:rPr lang="en-US" altLang="zh-CN" sz="900" dirty="0"/>
              <a:t>	</a:t>
            </a: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chooses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768350" y="5378450"/>
            <a:ext cx="176650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wrong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hospital/doctors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77850" y="5848350"/>
            <a:ext cx="51296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68350" y="5632450"/>
            <a:ext cx="1963423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when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child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sick.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family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cannot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afford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bills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associated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medical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care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3492500" y="3282950"/>
            <a:ext cx="256320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What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she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wants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to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know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3492500" y="5346700"/>
            <a:ext cx="260327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Where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she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looks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for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info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896350" y="3276600"/>
            <a:ext cx="258243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How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she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access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websites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9556750" y="3708400"/>
            <a:ext cx="1069203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41300" algn="l"/>
              </a:tabLst>
            </a:pPr>
            <a:r>
              <a:rPr lang="en-US" altLang="zh-CN" sz="900" dirty="0"/>
              <a:t>	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Home</a:t>
            </a:r>
          </a:p>
          <a:p>
            <a:pPr>
              <a:lnSpc>
                <a:spcPts val="2400"/>
              </a:lnSpc>
              <a:tabLst>
                <a:tab pos="241300" algn="l"/>
              </a:tabLst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Go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8890000" y="5962650"/>
            <a:ext cx="697307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Primary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0280650" y="5962650"/>
            <a:ext cx="867225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Secondary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517900" y="3651250"/>
            <a:ext cx="51296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3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6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714750" y="3638550"/>
            <a:ext cx="3145092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hospital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have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good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reputation.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doctors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experienced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comes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recommended.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Value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money.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517900" y="4559300"/>
            <a:ext cx="51296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3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3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714750" y="4546600"/>
            <a:ext cx="3656450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available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treatment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facilities.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kind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regular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medical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care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kids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needs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Healthcare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plans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3517900" y="5702300"/>
            <a:ext cx="51296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3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3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3714750" y="5689600"/>
            <a:ext cx="2074286" cy="7001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Other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mothers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Hospital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website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Friends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family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members</a:t>
            </a:r>
          </a:p>
        </p:txBody>
      </p:sp>
    </p:spTree>
    <p:extLst>
      <p:ext uri="{BB962C8B-B14F-4D97-AF65-F5344CB8AC3E}">
        <p14:creationId xmlns:p14="http://schemas.microsoft.com/office/powerpoint/2010/main" val="41221292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5" name="Freeform 3"/>
          <p:cNvSpPr/>
          <p:nvPr/>
        </p:nvSpPr>
        <p:spPr>
          <a:xfrm>
            <a:off x="3371850" y="3098800"/>
            <a:ext cx="8420100" cy="3403600"/>
          </a:xfrm>
          <a:custGeom>
            <a:avLst/>
            <a:gdLst>
              <a:gd name="connsiteX0" fmla="*/ 0 w 16840200"/>
              <a:gd name="connsiteY0" fmla="*/ 0 h 6807200"/>
              <a:gd name="connsiteX1" fmla="*/ 16840200 w 16840200"/>
              <a:gd name="connsiteY1" fmla="*/ 0 h 6807200"/>
              <a:gd name="connsiteX2" fmla="*/ 16840200 w 16840200"/>
              <a:gd name="connsiteY2" fmla="*/ 6807200 h 6807200"/>
              <a:gd name="connsiteX3" fmla="*/ 0 w 16840200"/>
              <a:gd name="connsiteY3" fmla="*/ 6807200 h 6807200"/>
              <a:gd name="connsiteX4" fmla="*/ 0 w 16840200"/>
              <a:gd name="connsiteY4" fmla="*/ 0 h 680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40200" h="6807200">
                <a:moveTo>
                  <a:pt x="0" y="0"/>
                </a:moveTo>
                <a:lnTo>
                  <a:pt x="16840200" y="0"/>
                </a:lnTo>
                <a:lnTo>
                  <a:pt x="16840200" y="6807200"/>
                </a:lnTo>
                <a:lnTo>
                  <a:pt x="0" y="6807200"/>
                </a:lnTo>
                <a:lnTo>
                  <a:pt x="0" y="0"/>
                </a:lnTo>
              </a:path>
            </a:pathLst>
          </a:custGeom>
          <a:solidFill>
            <a:srgbClr val="DDDEE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6" name="Freeform 3"/>
          <p:cNvSpPr/>
          <p:nvPr/>
        </p:nvSpPr>
        <p:spPr>
          <a:xfrm>
            <a:off x="8559800" y="3168650"/>
            <a:ext cx="3149600" cy="3244850"/>
          </a:xfrm>
          <a:custGeom>
            <a:avLst/>
            <a:gdLst>
              <a:gd name="connsiteX0" fmla="*/ 0 w 6299200"/>
              <a:gd name="connsiteY0" fmla="*/ 0 h 6489700"/>
              <a:gd name="connsiteX1" fmla="*/ 6299200 w 6299200"/>
              <a:gd name="connsiteY1" fmla="*/ 0 h 6489700"/>
              <a:gd name="connsiteX2" fmla="*/ 6299200 w 6299200"/>
              <a:gd name="connsiteY2" fmla="*/ 6489700 h 6489700"/>
              <a:gd name="connsiteX3" fmla="*/ 0 w 6299200"/>
              <a:gd name="connsiteY3" fmla="*/ 6489700 h 6489700"/>
              <a:gd name="connsiteX4" fmla="*/ 0 w 6299200"/>
              <a:gd name="connsiteY4" fmla="*/ 0 h 6489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99200" h="6489700">
                <a:moveTo>
                  <a:pt x="0" y="0"/>
                </a:moveTo>
                <a:lnTo>
                  <a:pt x="6299200" y="0"/>
                </a:lnTo>
                <a:lnTo>
                  <a:pt x="6299200" y="6489700"/>
                </a:lnTo>
                <a:lnTo>
                  <a:pt x="0" y="6489700"/>
                </a:lnTo>
                <a:lnTo>
                  <a:pt x="0" y="0"/>
                </a:lnTo>
              </a:path>
            </a:pathLst>
          </a:custGeom>
          <a:solidFill>
            <a:srgbClr val="EBEC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365500" y="1835150"/>
            <a:ext cx="7136249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Johan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Emi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established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middle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class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couple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living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Surabaya.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Daniel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has</a:t>
            </a:r>
          </a:p>
          <a:p>
            <a:pPr>
              <a:lnSpc>
                <a:spcPts val="19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recently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been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diagnosed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cancer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needs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immediate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care.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However,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Emi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trust</a:t>
            </a:r>
          </a:p>
          <a:p>
            <a:pPr>
              <a:lnSpc>
                <a:spcPts val="19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international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hospitals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better,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especially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Singapore.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She’s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who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takes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care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his</a:t>
            </a:r>
          </a:p>
          <a:p>
            <a:pPr>
              <a:lnSpc>
                <a:spcPts val="19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treatment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needs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does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research.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365500" y="1301750"/>
            <a:ext cx="1070806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Age: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57/54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806950" y="1301750"/>
            <a:ext cx="267380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Occupation: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Business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Owner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804150" y="1289050"/>
            <a:ext cx="179055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5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Location: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Surabaya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128250" y="1308100"/>
            <a:ext cx="1381789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Status: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Married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352800" y="374650"/>
            <a:ext cx="3513782" cy="841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2700" algn="l"/>
              </a:tabLst>
            </a:pPr>
            <a:r>
              <a:rPr lang="en-US" altLang="zh-CN" sz="900" dirty="0"/>
              <a:t>	</a:t>
            </a:r>
            <a:r>
              <a:rPr lang="en-US" altLang="zh-CN" sz="36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Meet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Johan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&amp;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Emi</a:t>
            </a:r>
          </a:p>
          <a:p>
            <a:pPr>
              <a:lnSpc>
                <a:spcPts val="2600"/>
              </a:lnSpc>
              <a:tabLst>
                <a:tab pos="12700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Middle-Aged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Couple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9750" y="3225800"/>
            <a:ext cx="58189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Goals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77850" y="3587750"/>
            <a:ext cx="51296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4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68350" y="3587750"/>
            <a:ext cx="1960473" cy="13926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Emi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wants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give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Johan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best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chance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beating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cancer.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wants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know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he’s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getting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best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doctors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available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them.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39750" y="4953000"/>
            <a:ext cx="58028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Fears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77850" y="5314950"/>
            <a:ext cx="51296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4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68350" y="5308600"/>
            <a:ext cx="1952458" cy="11618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Indonesia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less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qualiﬁed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doctors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than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Singapore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does.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national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medical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standard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up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par.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492500" y="3282950"/>
            <a:ext cx="253434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What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they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need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to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know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8851900" y="3276600"/>
            <a:ext cx="2667397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How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they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access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websites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0547350" y="5969000"/>
            <a:ext cx="867225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Secondary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9220200" y="5943600"/>
            <a:ext cx="697307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Primary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3517900" y="3651250"/>
            <a:ext cx="51296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4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714750" y="3651250"/>
            <a:ext cx="3712555" cy="13926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Siloam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give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them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same/better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standard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treatment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international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hospitals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do.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Siloam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up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international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hospitals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terms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facilities,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technology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care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quality.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517900" y="4997450"/>
            <a:ext cx="51296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714750" y="4984750"/>
            <a:ext cx="3834961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Siloam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best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options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Johan’s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health.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492500" y="5372100"/>
            <a:ext cx="2588850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Where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they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look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for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info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600"/>
              </a:lnSpc>
              <a:tabLst>
                <a:tab pos="25400" algn="l"/>
              </a:tabLst>
            </a:pPr>
            <a:r>
              <a:rPr lang="en-US" altLang="zh-CN" sz="900" dirty="0"/>
              <a:t>	</a:t>
            </a: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Google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search</a:t>
            </a:r>
          </a:p>
          <a:p>
            <a:pPr>
              <a:lnSpc>
                <a:spcPts val="1800"/>
              </a:lnSpc>
              <a:tabLst>
                <a:tab pos="25400" algn="l"/>
              </a:tabLst>
            </a:pPr>
            <a:r>
              <a:rPr lang="en-US" altLang="zh-CN" sz="900" dirty="0"/>
              <a:t>	</a:t>
            </a: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Reputable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Singapore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hospitals</a:t>
            </a:r>
          </a:p>
          <a:p>
            <a:pPr>
              <a:lnSpc>
                <a:spcPts val="1800"/>
              </a:lnSpc>
              <a:tabLst>
                <a:tab pos="25400" algn="l"/>
              </a:tabLst>
            </a:pPr>
            <a:r>
              <a:rPr lang="en-US" altLang="zh-CN" sz="900" dirty="0"/>
              <a:t>	</a:t>
            </a: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Friends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Family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9556750" y="3708400"/>
            <a:ext cx="1069203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241300" algn="l"/>
              </a:tabLst>
            </a:pPr>
            <a:r>
              <a:rPr lang="en-US" altLang="zh-CN" sz="900" dirty="0"/>
              <a:t>	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Home</a:t>
            </a:r>
          </a:p>
          <a:p>
            <a:pPr>
              <a:lnSpc>
                <a:spcPts val="2400"/>
              </a:lnSpc>
              <a:tabLst>
                <a:tab pos="241300" algn="l"/>
              </a:tabLst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Go</a:t>
            </a:r>
          </a:p>
        </p:txBody>
      </p:sp>
    </p:spTree>
    <p:extLst>
      <p:ext uri="{BB962C8B-B14F-4D97-AF65-F5344CB8AC3E}">
        <p14:creationId xmlns:p14="http://schemas.microsoft.com/office/powerpoint/2010/main" val="32154167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5" name="Freeform 3"/>
          <p:cNvSpPr/>
          <p:nvPr/>
        </p:nvSpPr>
        <p:spPr>
          <a:xfrm>
            <a:off x="3371850" y="3098800"/>
            <a:ext cx="8420100" cy="3403600"/>
          </a:xfrm>
          <a:custGeom>
            <a:avLst/>
            <a:gdLst>
              <a:gd name="connsiteX0" fmla="*/ 0 w 16840200"/>
              <a:gd name="connsiteY0" fmla="*/ 0 h 6807200"/>
              <a:gd name="connsiteX1" fmla="*/ 16840200 w 16840200"/>
              <a:gd name="connsiteY1" fmla="*/ 0 h 6807200"/>
              <a:gd name="connsiteX2" fmla="*/ 16840200 w 16840200"/>
              <a:gd name="connsiteY2" fmla="*/ 6807200 h 6807200"/>
              <a:gd name="connsiteX3" fmla="*/ 0 w 16840200"/>
              <a:gd name="connsiteY3" fmla="*/ 6807200 h 6807200"/>
              <a:gd name="connsiteX4" fmla="*/ 0 w 16840200"/>
              <a:gd name="connsiteY4" fmla="*/ 0 h 680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40200" h="6807200">
                <a:moveTo>
                  <a:pt x="0" y="0"/>
                </a:moveTo>
                <a:lnTo>
                  <a:pt x="16840200" y="0"/>
                </a:lnTo>
                <a:lnTo>
                  <a:pt x="16840200" y="6807200"/>
                </a:lnTo>
                <a:lnTo>
                  <a:pt x="0" y="6807200"/>
                </a:lnTo>
                <a:lnTo>
                  <a:pt x="0" y="0"/>
                </a:lnTo>
              </a:path>
            </a:pathLst>
          </a:custGeom>
          <a:solidFill>
            <a:srgbClr val="DDDEE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6" name="Freeform 3"/>
          <p:cNvSpPr/>
          <p:nvPr/>
        </p:nvSpPr>
        <p:spPr>
          <a:xfrm>
            <a:off x="8559800" y="3168650"/>
            <a:ext cx="3149600" cy="3244850"/>
          </a:xfrm>
          <a:custGeom>
            <a:avLst/>
            <a:gdLst>
              <a:gd name="connsiteX0" fmla="*/ 0 w 6299200"/>
              <a:gd name="connsiteY0" fmla="*/ 0 h 6489700"/>
              <a:gd name="connsiteX1" fmla="*/ 6299200 w 6299200"/>
              <a:gd name="connsiteY1" fmla="*/ 0 h 6489700"/>
              <a:gd name="connsiteX2" fmla="*/ 6299200 w 6299200"/>
              <a:gd name="connsiteY2" fmla="*/ 6489700 h 6489700"/>
              <a:gd name="connsiteX3" fmla="*/ 0 w 6299200"/>
              <a:gd name="connsiteY3" fmla="*/ 6489700 h 6489700"/>
              <a:gd name="connsiteX4" fmla="*/ 0 w 6299200"/>
              <a:gd name="connsiteY4" fmla="*/ 0 h 6489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99200" h="6489700">
                <a:moveTo>
                  <a:pt x="0" y="0"/>
                </a:moveTo>
                <a:lnTo>
                  <a:pt x="6299200" y="0"/>
                </a:lnTo>
                <a:lnTo>
                  <a:pt x="6299200" y="6489700"/>
                </a:lnTo>
                <a:lnTo>
                  <a:pt x="0" y="6489700"/>
                </a:lnTo>
                <a:lnTo>
                  <a:pt x="0" y="0"/>
                </a:lnTo>
              </a:path>
            </a:pathLst>
          </a:custGeom>
          <a:solidFill>
            <a:srgbClr val="EBEC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365500" y="1835150"/>
            <a:ext cx="7304628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Ellyse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successful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business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exec.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loves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mother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very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much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feels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she</a:t>
            </a:r>
          </a:p>
          <a:p>
            <a:pPr>
              <a:lnSpc>
                <a:spcPts val="19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owes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everything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her.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Ellyse’s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mother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getting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old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health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deteriorating.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</a:p>
          <a:p>
            <a:pPr>
              <a:lnSpc>
                <a:spcPts val="19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mother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very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passive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always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blames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health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old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age.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Ellyse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extremely</a:t>
            </a:r>
          </a:p>
          <a:p>
            <a:pPr>
              <a:lnSpc>
                <a:spcPts val="19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concern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play’s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role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mother’s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main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caretaker.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365500" y="1301750"/>
            <a:ext cx="807913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Age: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35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667250" y="1301750"/>
            <a:ext cx="293830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Occupation: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Business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Executive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8001000" y="1289050"/>
            <a:ext cx="160941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5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Location: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Jakarta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0071100" y="1308100"/>
            <a:ext cx="1433085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Status: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Married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3352800" y="374650"/>
            <a:ext cx="2180084" cy="841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2700" algn="l"/>
              </a:tabLst>
            </a:pPr>
            <a:r>
              <a:rPr lang="en-US" altLang="zh-CN" sz="900" dirty="0"/>
              <a:t>	</a:t>
            </a:r>
            <a:r>
              <a:rPr lang="en-US" altLang="zh-CN" sz="36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Meet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Ellyse</a:t>
            </a:r>
          </a:p>
          <a:p>
            <a:pPr>
              <a:lnSpc>
                <a:spcPts val="2600"/>
              </a:lnSpc>
              <a:tabLst>
                <a:tab pos="12700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Family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Caretaker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539750" y="3225800"/>
            <a:ext cx="58189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Goals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77850" y="3587750"/>
            <a:ext cx="51296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4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768350" y="3587750"/>
            <a:ext cx="2067874" cy="13926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Ellyse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wants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everything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ensure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mother’s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health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Ellyse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wants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alert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about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any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symptoms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mother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experiencing.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39750" y="4953000"/>
            <a:ext cx="58028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Fears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77850" y="5314950"/>
            <a:ext cx="51296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4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68350" y="5308600"/>
            <a:ext cx="1987724" cy="11618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getting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best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medical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treatment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available.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will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less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than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comfortable.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492500" y="3282950"/>
            <a:ext cx="256320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What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she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wants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to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know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8896350" y="3276600"/>
            <a:ext cx="2582438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How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she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access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websites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9575800" y="3721100"/>
            <a:ext cx="1011495" cy="9951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33350" algn="l"/>
                <a:tab pos="222250" algn="l"/>
              </a:tabLst>
            </a:pPr>
            <a:r>
              <a:rPr lang="en-US" altLang="zh-CN" sz="900" dirty="0"/>
              <a:t>	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work</a:t>
            </a:r>
          </a:p>
          <a:p>
            <a:pPr>
              <a:lnSpc>
                <a:spcPts val="2450"/>
              </a:lnSpc>
              <a:tabLst>
                <a:tab pos="133350" algn="l"/>
                <a:tab pos="222250" algn="l"/>
              </a:tabLst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go</a:t>
            </a:r>
          </a:p>
          <a:p>
            <a:pPr>
              <a:lnSpc>
                <a:spcPts val="2450"/>
              </a:lnSpc>
              <a:tabLst>
                <a:tab pos="133350" algn="l"/>
                <a:tab pos="222250" algn="l"/>
              </a:tabLst>
            </a:pPr>
            <a:r>
              <a:rPr lang="en-US" altLang="zh-CN" sz="900" dirty="0"/>
              <a:t>		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Home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890000" y="5962650"/>
            <a:ext cx="697307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Primary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0280650" y="5962650"/>
            <a:ext cx="867225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Secondary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517900" y="3657600"/>
            <a:ext cx="51296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3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3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6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714750" y="3651250"/>
            <a:ext cx="4100481" cy="13926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Symptoms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main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health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concerns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older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people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Quality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doctors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maintain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mother’s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health.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hospital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reputations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when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comes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comfort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quality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hospitals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services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convenience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will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give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best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medical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care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available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when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her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mother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714750" y="4984750"/>
            <a:ext cx="639599" cy="2385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needs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it.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492500" y="5372100"/>
            <a:ext cx="2603277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Where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she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looks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for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info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600"/>
              </a:lnSpc>
              <a:tabLst>
                <a:tab pos="25400" algn="l"/>
              </a:tabLst>
            </a:pPr>
            <a:r>
              <a:rPr lang="en-US" altLang="zh-CN" sz="900" dirty="0"/>
              <a:t>	</a:t>
            </a: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Google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search</a:t>
            </a:r>
          </a:p>
          <a:p>
            <a:pPr>
              <a:lnSpc>
                <a:spcPts val="1800"/>
              </a:lnSpc>
              <a:tabLst>
                <a:tab pos="25400" algn="l"/>
              </a:tabLst>
            </a:pPr>
            <a:r>
              <a:rPr lang="en-US" altLang="zh-CN" sz="900" dirty="0"/>
              <a:t>	</a:t>
            </a: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Reputable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hospitals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websites</a:t>
            </a:r>
          </a:p>
          <a:p>
            <a:pPr>
              <a:lnSpc>
                <a:spcPts val="1800"/>
              </a:lnSpc>
              <a:tabLst>
                <a:tab pos="25400" algn="l"/>
              </a:tabLst>
            </a:pPr>
            <a:r>
              <a:rPr lang="en-US" altLang="zh-CN" sz="900" dirty="0"/>
              <a:t>	</a:t>
            </a: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Friends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Family</a:t>
            </a:r>
          </a:p>
        </p:txBody>
      </p:sp>
    </p:spTree>
    <p:extLst>
      <p:ext uri="{BB962C8B-B14F-4D97-AF65-F5344CB8AC3E}">
        <p14:creationId xmlns:p14="http://schemas.microsoft.com/office/powerpoint/2010/main" val="15536919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5" name="Freeform 3"/>
          <p:cNvSpPr/>
          <p:nvPr/>
        </p:nvSpPr>
        <p:spPr>
          <a:xfrm>
            <a:off x="3371850" y="3098800"/>
            <a:ext cx="8420100" cy="3403600"/>
          </a:xfrm>
          <a:custGeom>
            <a:avLst/>
            <a:gdLst>
              <a:gd name="connsiteX0" fmla="*/ 0 w 16840200"/>
              <a:gd name="connsiteY0" fmla="*/ 0 h 6807200"/>
              <a:gd name="connsiteX1" fmla="*/ 16840200 w 16840200"/>
              <a:gd name="connsiteY1" fmla="*/ 0 h 6807200"/>
              <a:gd name="connsiteX2" fmla="*/ 16840200 w 16840200"/>
              <a:gd name="connsiteY2" fmla="*/ 6807200 h 6807200"/>
              <a:gd name="connsiteX3" fmla="*/ 0 w 16840200"/>
              <a:gd name="connsiteY3" fmla="*/ 6807200 h 6807200"/>
              <a:gd name="connsiteX4" fmla="*/ 0 w 16840200"/>
              <a:gd name="connsiteY4" fmla="*/ 0 h 6807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6840200" h="6807200">
                <a:moveTo>
                  <a:pt x="0" y="0"/>
                </a:moveTo>
                <a:lnTo>
                  <a:pt x="16840200" y="0"/>
                </a:lnTo>
                <a:lnTo>
                  <a:pt x="16840200" y="6807200"/>
                </a:lnTo>
                <a:lnTo>
                  <a:pt x="0" y="6807200"/>
                </a:lnTo>
                <a:lnTo>
                  <a:pt x="0" y="0"/>
                </a:lnTo>
              </a:path>
            </a:pathLst>
          </a:custGeom>
          <a:solidFill>
            <a:srgbClr val="DDDEE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6" name="Freeform 3"/>
          <p:cNvSpPr/>
          <p:nvPr/>
        </p:nvSpPr>
        <p:spPr>
          <a:xfrm>
            <a:off x="8559800" y="3168650"/>
            <a:ext cx="3149600" cy="3244850"/>
          </a:xfrm>
          <a:custGeom>
            <a:avLst/>
            <a:gdLst>
              <a:gd name="connsiteX0" fmla="*/ 0 w 6299200"/>
              <a:gd name="connsiteY0" fmla="*/ 0 h 6489700"/>
              <a:gd name="connsiteX1" fmla="*/ 6299200 w 6299200"/>
              <a:gd name="connsiteY1" fmla="*/ 0 h 6489700"/>
              <a:gd name="connsiteX2" fmla="*/ 6299200 w 6299200"/>
              <a:gd name="connsiteY2" fmla="*/ 6489700 h 6489700"/>
              <a:gd name="connsiteX3" fmla="*/ 0 w 6299200"/>
              <a:gd name="connsiteY3" fmla="*/ 6489700 h 6489700"/>
              <a:gd name="connsiteX4" fmla="*/ 0 w 6299200"/>
              <a:gd name="connsiteY4" fmla="*/ 0 h 6489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99200" h="6489700">
                <a:moveTo>
                  <a:pt x="0" y="0"/>
                </a:moveTo>
                <a:lnTo>
                  <a:pt x="6299200" y="0"/>
                </a:lnTo>
                <a:lnTo>
                  <a:pt x="6299200" y="6489700"/>
                </a:lnTo>
                <a:lnTo>
                  <a:pt x="0" y="6489700"/>
                </a:lnTo>
                <a:lnTo>
                  <a:pt x="0" y="0"/>
                </a:lnTo>
              </a:path>
            </a:pathLst>
          </a:custGeom>
          <a:solidFill>
            <a:srgbClr val="EBECF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365500" y="1835150"/>
            <a:ext cx="6953827" cy="9823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Chandra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27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years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old.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just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entered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phase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life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where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living</a:t>
            </a:r>
          </a:p>
          <a:p>
            <a:pPr>
              <a:lnSpc>
                <a:spcPts val="19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completely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independently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parents.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never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had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think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about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personal</a:t>
            </a:r>
          </a:p>
          <a:p>
            <a:pPr>
              <a:lnSpc>
                <a:spcPts val="19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medical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care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before,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let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alone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choosing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hospitals.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often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confused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about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all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</a:p>
          <a:p>
            <a:pPr>
              <a:lnSpc>
                <a:spcPts val="19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things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needs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know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about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medical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care.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39750" y="3289300"/>
            <a:ext cx="58189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Goals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77850" y="3625850"/>
            <a:ext cx="51296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68350" y="3644900"/>
            <a:ext cx="2040623" cy="11618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Chandra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wants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independent.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wants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know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take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care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himself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when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gets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sick.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3365500" y="1301750"/>
            <a:ext cx="807913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Age: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27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4667250" y="1301750"/>
            <a:ext cx="3042371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Occupation: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Advertising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Creative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8001000" y="1289050"/>
            <a:ext cx="1609415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5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Location: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Jakarta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0071100" y="1308100"/>
            <a:ext cx="1295226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Status: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Single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3352800" y="374650"/>
            <a:ext cx="2808461" cy="8412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>
                <a:tab pos="12700" algn="l"/>
              </a:tabLst>
            </a:pPr>
            <a:r>
              <a:rPr lang="en-US" altLang="zh-CN" sz="900" dirty="0"/>
              <a:t>	</a:t>
            </a:r>
            <a:r>
              <a:rPr lang="en-US" altLang="zh-CN" sz="36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Meet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Chandra</a:t>
            </a:r>
          </a:p>
          <a:p>
            <a:pPr>
              <a:lnSpc>
                <a:spcPts val="2600"/>
              </a:lnSpc>
              <a:tabLst>
                <a:tab pos="12700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Young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Urban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Individual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39750" y="4953000"/>
            <a:ext cx="580287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9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Fears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77850" y="5314950"/>
            <a:ext cx="51296" cy="8797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4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768350" y="5308600"/>
            <a:ext cx="2136803" cy="11618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Can’t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ﬁnance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medical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care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burden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his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parents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Doesn’t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know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expect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from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hospital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visit.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3492500" y="3282950"/>
            <a:ext cx="2463816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What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he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wants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to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know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8940800" y="3276600"/>
            <a:ext cx="2483052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How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he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access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websites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9575800" y="3721100"/>
            <a:ext cx="1011495" cy="9951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33350" algn="l"/>
                <a:tab pos="222250" algn="l"/>
              </a:tabLst>
            </a:pPr>
            <a:r>
              <a:rPr lang="en-US" altLang="zh-CN" sz="900" dirty="0"/>
              <a:t>	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work</a:t>
            </a:r>
          </a:p>
          <a:p>
            <a:pPr>
              <a:lnSpc>
                <a:spcPts val="2450"/>
              </a:lnSpc>
              <a:tabLst>
                <a:tab pos="133350" algn="l"/>
                <a:tab pos="222250" algn="l"/>
              </a:tabLst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go</a:t>
            </a:r>
          </a:p>
          <a:p>
            <a:pPr>
              <a:lnSpc>
                <a:spcPts val="2450"/>
              </a:lnSpc>
              <a:tabLst>
                <a:tab pos="133350" algn="l"/>
                <a:tab pos="222250" algn="l"/>
              </a:tabLst>
            </a:pPr>
            <a:r>
              <a:rPr lang="en-US" altLang="zh-CN" sz="900" dirty="0"/>
              <a:t>		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Home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8890000" y="5962650"/>
            <a:ext cx="697307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Primary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0280650" y="5962650"/>
            <a:ext cx="867225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</a:pPr>
            <a:r>
              <a:rPr lang="en-US" altLang="zh-CN" sz="16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Secondary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517900" y="3657600"/>
            <a:ext cx="51296" cy="111056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6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3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3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3714750" y="3644900"/>
            <a:ext cx="3553858" cy="11618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kind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doctors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needs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his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symptoms.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estimated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cost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his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visit.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When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best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time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go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(availability)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kind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regular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medical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care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people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needs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3517900" y="4997450"/>
            <a:ext cx="51296" cy="187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00"/>
              </a:lnSpc>
            </a:pP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3714750" y="4762500"/>
            <a:ext cx="1899559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(check-ups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routines)</a:t>
            </a:r>
          </a:p>
          <a:p>
            <a:pPr>
              <a:lnSpc>
                <a:spcPts val="1800"/>
              </a:lnSpc>
            </a:pP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Healthcare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plans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3492500" y="5372100"/>
            <a:ext cx="2503891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  <a:tabLst>
                <a:tab pos="25400" algn="l"/>
              </a:tabLst>
            </a:pP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Where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he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looks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for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i="1" dirty="0">
                <a:solidFill>
                  <a:srgbClr val="000000"/>
                </a:solidFill>
                <a:latin typeface="Times New Roman Bold Italic" pitchFamily="18" charset="0"/>
                <a:cs typeface="Times New Roman Bold Italic" pitchFamily="18" charset="0"/>
              </a:rPr>
              <a:t>info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600"/>
              </a:lnSpc>
              <a:tabLst>
                <a:tab pos="25400" algn="l"/>
              </a:tabLst>
            </a:pPr>
            <a:r>
              <a:rPr lang="en-US" altLang="zh-CN" sz="900" dirty="0"/>
              <a:t>	</a:t>
            </a: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Google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search</a:t>
            </a:r>
          </a:p>
          <a:p>
            <a:pPr>
              <a:lnSpc>
                <a:spcPts val="1800"/>
              </a:lnSpc>
              <a:tabLst>
                <a:tab pos="25400" algn="l"/>
              </a:tabLst>
            </a:pPr>
            <a:r>
              <a:rPr lang="en-US" altLang="zh-CN" sz="900" dirty="0"/>
              <a:t>	</a:t>
            </a: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Hospital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website</a:t>
            </a:r>
          </a:p>
          <a:p>
            <a:pPr>
              <a:lnSpc>
                <a:spcPts val="1800"/>
              </a:lnSpc>
              <a:tabLst>
                <a:tab pos="25400" algn="l"/>
              </a:tabLst>
            </a:pPr>
            <a:r>
              <a:rPr lang="en-US" altLang="zh-CN" sz="900" dirty="0"/>
              <a:t>	</a:t>
            </a:r>
            <a:r>
              <a:rPr lang="en-US" altLang="zh-CN" sz="1125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Friends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CN" sz="1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Parents</a:t>
            </a:r>
          </a:p>
        </p:txBody>
      </p:sp>
    </p:spTree>
    <p:extLst>
      <p:ext uri="{BB962C8B-B14F-4D97-AF65-F5344CB8AC3E}">
        <p14:creationId xmlns:p14="http://schemas.microsoft.com/office/powerpoint/2010/main" val="7954207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9137650" y="4991100"/>
            <a:ext cx="1931619" cy="1059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Doing:</a:t>
            </a:r>
          </a:p>
          <a:p>
            <a:pPr>
              <a:lnSpc>
                <a:spcPts val="195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Researching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symptoms</a:t>
            </a:r>
          </a:p>
          <a:p>
            <a:pPr>
              <a:lnSpc>
                <a:spcPts val="195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possible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conditions</a:t>
            </a:r>
          </a:p>
          <a:p>
            <a:pPr>
              <a:lnSpc>
                <a:spcPts val="195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treatment.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927350" y="4991100"/>
            <a:ext cx="1970091" cy="1059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Thinking:</a:t>
            </a:r>
          </a:p>
          <a:p>
            <a:pPr>
              <a:lnSpc>
                <a:spcPts val="195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am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unsure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think</a:t>
            </a:r>
          </a:p>
          <a:p>
            <a:pPr>
              <a:lnSpc>
                <a:spcPts val="195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my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husband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might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have</a:t>
            </a:r>
          </a:p>
          <a:p>
            <a:pPr>
              <a:lnSpc>
                <a:spcPts val="195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heart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condition.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6159500" y="4965700"/>
            <a:ext cx="1679947" cy="1059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6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Feeling:</a:t>
            </a:r>
          </a:p>
          <a:p>
            <a:pPr>
              <a:lnSpc>
                <a:spcPts val="195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hope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it’s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nothing</a:t>
            </a:r>
          </a:p>
          <a:p>
            <a:pPr>
              <a:lnSpc>
                <a:spcPts val="195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serious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want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</a:p>
          <a:p>
            <a:pPr>
              <a:lnSpc>
                <a:spcPts val="195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</a:t>
            </a:r>
            <a:r>
              <a:rPr lang="en-US" altLang="zh-CN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sure.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720850" y="400050"/>
            <a:ext cx="6774290" cy="44961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00"/>
              </a:lnSpc>
              <a:tabLst>
                <a:tab pos="139700" algn="l"/>
                <a:tab pos="1200150" algn="l"/>
                <a:tab pos="1479550" algn="l"/>
                <a:tab pos="2673350" algn="l"/>
                <a:tab pos="3086100" algn="l"/>
              </a:tabLst>
            </a:pPr>
            <a:r>
              <a:rPr lang="en-US" altLang="zh-CN" sz="900" dirty="0"/>
              <a:t>				</a:t>
            </a:r>
            <a:r>
              <a:rPr lang="en-US" altLang="zh-CN" sz="25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Putting</a:t>
            </a:r>
            <a:r>
              <a:rPr lang="en-US" altLang="zh-CN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your</a:t>
            </a:r>
            <a:r>
              <a:rPr lang="en-US" altLang="zh-CN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personas</a:t>
            </a:r>
            <a:r>
              <a:rPr lang="en-US" altLang="zh-CN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in</a:t>
            </a:r>
            <a:r>
              <a:rPr lang="en-US" altLang="zh-CN" sz="2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5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context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800"/>
              </a:lnSpc>
              <a:tabLst>
                <a:tab pos="139700" algn="l"/>
                <a:tab pos="1200150" algn="l"/>
                <a:tab pos="1479550" algn="l"/>
                <a:tab pos="2673350" algn="l"/>
                <a:tab pos="3086100" algn="l"/>
              </a:tabLst>
            </a:pPr>
            <a:r>
              <a:rPr lang="en-US" altLang="zh-CN" sz="900" dirty="0"/>
              <a:t>					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Scenarios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2950"/>
              </a:lnSpc>
              <a:tabLst>
                <a:tab pos="139700" algn="l"/>
                <a:tab pos="1200150" algn="l"/>
                <a:tab pos="1479550" algn="l"/>
                <a:tab pos="2673350" algn="l"/>
                <a:tab pos="3086100" algn="l"/>
              </a:tabLst>
            </a:pPr>
            <a:r>
              <a:rPr lang="en-US" altLang="zh-CN" sz="900" dirty="0"/>
              <a:t>		</a:t>
            </a:r>
          </a:p>
          <a:p>
            <a:pPr>
              <a:lnSpc>
                <a:spcPts val="2950"/>
              </a:lnSpc>
              <a:tabLst>
                <a:tab pos="139700" algn="l"/>
                <a:tab pos="1200150" algn="l"/>
                <a:tab pos="1479550" algn="l"/>
                <a:tab pos="2673350" algn="l"/>
                <a:tab pos="3086100" algn="l"/>
              </a:tabLst>
            </a:pPr>
            <a:endParaRPr lang="en-US" altLang="zh-CN" sz="9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2950"/>
              </a:lnSpc>
              <a:tabLst>
                <a:tab pos="139700" algn="l"/>
                <a:tab pos="1200150" algn="l"/>
                <a:tab pos="1479550" algn="l"/>
                <a:tab pos="2673350" algn="l"/>
                <a:tab pos="3086100" algn="l"/>
              </a:tabLst>
            </a:pPr>
            <a:endParaRPr lang="en-US" altLang="zh-CN" sz="900" b="1" dirty="0">
              <a:solidFill>
                <a:srgbClr val="000000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lnSpc>
                <a:spcPts val="2950"/>
              </a:lnSpc>
              <a:tabLst>
                <a:tab pos="139700" algn="l"/>
                <a:tab pos="1200150" algn="l"/>
                <a:tab pos="1479550" algn="l"/>
                <a:tab pos="2673350" algn="l"/>
                <a:tab pos="3086100" algn="l"/>
              </a:tabLst>
            </a:pPr>
            <a:r>
              <a:rPr lang="en-US" altLang="zh-CN" sz="9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		</a:t>
            </a:r>
            <a:r>
              <a:rPr lang="en-US" altLang="zh-CN" sz="233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Sample</a:t>
            </a:r>
            <a:r>
              <a:rPr lang="en-US" altLang="zh-CN" sz="233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37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Scenario</a:t>
            </a:r>
          </a:p>
          <a:p>
            <a:pPr>
              <a:lnSpc>
                <a:spcPts val="2550"/>
              </a:lnSpc>
              <a:tabLst>
                <a:tab pos="139700" algn="l"/>
                <a:tab pos="1200150" algn="l"/>
                <a:tab pos="1479550" algn="l"/>
                <a:tab pos="2673350" algn="l"/>
                <a:tab pos="3086100" algn="l"/>
              </a:tabLst>
            </a:pPr>
            <a:r>
              <a:rPr lang="en-US" altLang="zh-CN" sz="900" dirty="0"/>
              <a:t>		</a:t>
            </a:r>
            <a:r>
              <a:rPr lang="en-US" altLang="zh-CN" sz="233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33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3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know</a:t>
            </a:r>
            <a:r>
              <a:rPr lang="en-US" altLang="zh-CN" sz="233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3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nothing</a:t>
            </a:r>
            <a:r>
              <a:rPr lang="en-US" altLang="zh-CN" sz="233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3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about</a:t>
            </a:r>
            <a:r>
              <a:rPr lang="en-US" altLang="zh-CN" sz="233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3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Siloam</a:t>
            </a:r>
            <a:r>
              <a:rPr lang="en-US" altLang="zh-CN" sz="2337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37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(Exploration)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646B1C-3B41-43CF-84FC-022C4524D148}"/>
              </a:ext>
            </a:extLst>
          </p:cNvPr>
          <p:cNvSpPr/>
          <p:nvPr/>
        </p:nvSpPr>
        <p:spPr>
          <a:xfrm>
            <a:off x="3048000" y="1747226"/>
            <a:ext cx="716799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 err="1"/>
              <a:t>Skenario</a:t>
            </a:r>
            <a:r>
              <a:rPr lang="en-US" sz="2400" dirty="0"/>
              <a:t> </a:t>
            </a:r>
            <a:r>
              <a:rPr lang="en-US" sz="2400" dirty="0" err="1"/>
              <a:t>membantu</a:t>
            </a:r>
            <a:r>
              <a:rPr lang="en-US" sz="2400" dirty="0"/>
              <a:t> </a:t>
            </a:r>
            <a:r>
              <a:rPr lang="en-US" sz="2400" dirty="0" err="1"/>
              <a:t>menempatkan</a:t>
            </a:r>
            <a:r>
              <a:rPr lang="en-US" sz="2400" dirty="0"/>
              <a:t> </a:t>
            </a:r>
            <a:r>
              <a:rPr lang="en-US" sz="2400" dirty="0" err="1"/>
              <a:t>kepribadian</a:t>
            </a:r>
            <a:r>
              <a:rPr lang="en-US" sz="2400" dirty="0"/>
              <a:t> Anda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situasi</a:t>
            </a:r>
            <a:r>
              <a:rPr lang="en-US" sz="2400" dirty="0"/>
              <a:t> </a:t>
            </a:r>
            <a:r>
              <a:rPr lang="en-US" sz="2400" dirty="0" err="1"/>
              <a:t>kehidupan</a:t>
            </a:r>
            <a:r>
              <a:rPr lang="en-US" sz="2400" dirty="0"/>
              <a:t> </a:t>
            </a:r>
            <a:r>
              <a:rPr lang="en-US" sz="2400" dirty="0" err="1"/>
              <a:t>nyata</a:t>
            </a:r>
            <a:r>
              <a:rPr lang="en-US" sz="2400" dirty="0"/>
              <a:t> di mana </a:t>
            </a:r>
            <a:r>
              <a:rPr lang="en-US" sz="2400" dirty="0" err="1"/>
              <a:t>mereka</a:t>
            </a:r>
            <a:r>
              <a:rPr lang="en-US" sz="2400" dirty="0"/>
              <a:t> </a:t>
            </a:r>
            <a:r>
              <a:rPr lang="en-US" sz="2400" dirty="0" err="1"/>
              <a:t>menemukan</a:t>
            </a:r>
            <a:r>
              <a:rPr lang="en-US" sz="2400" dirty="0"/>
              <a:t> </a:t>
            </a:r>
            <a:r>
              <a:rPr lang="en-US" sz="2400" dirty="0" err="1"/>
              <a:t>produk</a:t>
            </a:r>
            <a:r>
              <a:rPr lang="en-US" sz="2400" dirty="0"/>
              <a:t> Anda, </a:t>
            </a:r>
            <a:r>
              <a:rPr lang="en-US" sz="2400" dirty="0" err="1"/>
              <a:t>dengan</a:t>
            </a:r>
            <a:r>
              <a:rPr lang="en-US" sz="2400" dirty="0"/>
              <a:t> </a:t>
            </a:r>
            <a:r>
              <a:rPr lang="en-US" sz="2400" dirty="0" err="1"/>
              <a:t>kebutuhan</a:t>
            </a:r>
            <a:r>
              <a:rPr lang="en-US" sz="2400" dirty="0"/>
              <a:t> &amp; </a:t>
            </a:r>
            <a:r>
              <a:rPr lang="en-US" sz="2400" dirty="0" err="1"/>
              <a:t>tujuan</a:t>
            </a:r>
            <a:r>
              <a:rPr lang="en-US" sz="2400" dirty="0"/>
              <a:t> </a:t>
            </a:r>
            <a:r>
              <a:rPr lang="en-US" sz="2400" dirty="0" err="1"/>
              <a:t>tertentu</a:t>
            </a:r>
            <a:r>
              <a:rPr lang="en-US" sz="2400" dirty="0"/>
              <a:t>, </a:t>
            </a:r>
            <a:r>
              <a:rPr lang="en-US" sz="2400" dirty="0" err="1"/>
              <a:t>dalam</a:t>
            </a:r>
            <a:r>
              <a:rPr lang="en-US" sz="2400" dirty="0"/>
              <a:t> </a:t>
            </a:r>
            <a:r>
              <a:rPr lang="en-US" sz="2400" dirty="0" err="1"/>
              <a:t>pola</a:t>
            </a:r>
            <a:r>
              <a:rPr lang="en-US" sz="2400" dirty="0"/>
              <a:t> </a:t>
            </a:r>
            <a:r>
              <a:rPr lang="en-US" sz="2400" dirty="0" err="1"/>
              <a:t>pikir</a:t>
            </a:r>
            <a:r>
              <a:rPr lang="en-US" sz="2400" dirty="0"/>
              <a:t> </a:t>
            </a:r>
            <a:r>
              <a:rPr lang="en-US" sz="2400" dirty="0" err="1"/>
              <a:t>tertentu</a:t>
            </a:r>
            <a:r>
              <a:rPr lang="en-US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38368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65350" y="3270250"/>
            <a:ext cx="7445949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50"/>
              </a:lnSpc>
            </a:pPr>
            <a:r>
              <a:rPr lang="en-US" altLang="zh-CN" sz="5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Why</a:t>
            </a:r>
            <a:r>
              <a:rPr lang="en-US" altLang="zh-CN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</a:t>
            </a:r>
            <a:r>
              <a:rPr lang="en-US" altLang="zh-CN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need</a:t>
            </a:r>
            <a:r>
              <a:rPr lang="en-US" altLang="zh-CN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Personas?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882900" y="2851150"/>
            <a:ext cx="7225055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Why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can’t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we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just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list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down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functions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and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features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we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need?</a:t>
            </a:r>
          </a:p>
        </p:txBody>
      </p:sp>
    </p:spTree>
    <p:extLst>
      <p:ext uri="{BB962C8B-B14F-4D97-AF65-F5344CB8AC3E}">
        <p14:creationId xmlns:p14="http://schemas.microsoft.com/office/powerpoint/2010/main" val="2209326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01950" y="1530350"/>
            <a:ext cx="6052811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50"/>
              </a:lnSpc>
            </a:pPr>
            <a:r>
              <a:rPr lang="en-US" altLang="zh-CN" sz="35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Why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need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research?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562100" y="4095750"/>
            <a:ext cx="2220288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71450" algn="l"/>
                <a:tab pos="241300" algn="l"/>
                <a:tab pos="450850" algn="l"/>
              </a:tabLst>
            </a:pPr>
            <a:r>
              <a:rPr lang="en-US" altLang="zh-CN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Customer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insights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2600"/>
              </a:lnSpc>
              <a:tabLst>
                <a:tab pos="171450" algn="l"/>
                <a:tab pos="241300" algn="l"/>
                <a:tab pos="450850" algn="l"/>
              </a:tabLst>
            </a:pPr>
            <a:r>
              <a:rPr lang="en-US" altLang="zh-CN" sz="900" dirty="0"/>
              <a:t>		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Understand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what</a:t>
            </a:r>
          </a:p>
          <a:p>
            <a:pPr>
              <a:lnSpc>
                <a:spcPts val="2000"/>
              </a:lnSpc>
              <a:tabLst>
                <a:tab pos="171450" algn="l"/>
                <a:tab pos="241300" algn="l"/>
                <a:tab pos="450850" algn="l"/>
              </a:tabLst>
            </a:pPr>
            <a:r>
              <a:rPr lang="en-US" altLang="zh-CN" sz="900" dirty="0"/>
              <a:t>	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problems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customers</a:t>
            </a:r>
          </a:p>
          <a:p>
            <a:pPr>
              <a:lnSpc>
                <a:spcPts val="2000"/>
              </a:lnSpc>
              <a:tabLst>
                <a:tab pos="171450" algn="l"/>
                <a:tab pos="241300" algn="l"/>
                <a:tab pos="450850" algn="l"/>
              </a:tabLst>
            </a:pPr>
            <a:r>
              <a:rPr lang="en-US" altLang="zh-CN" sz="900" dirty="0"/>
              <a:t>			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wants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solved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5029200" y="4095750"/>
            <a:ext cx="2377254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133350" algn="l"/>
                <a:tab pos="139700" algn="l"/>
                <a:tab pos="635000" algn="l"/>
              </a:tabLst>
            </a:pPr>
            <a:r>
              <a:rPr lang="en-US" altLang="zh-CN" sz="900" dirty="0"/>
              <a:t>	</a:t>
            </a:r>
            <a:r>
              <a:rPr lang="en-US" altLang="zh-CN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Function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Priority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2600"/>
              </a:lnSpc>
              <a:tabLst>
                <a:tab pos="133350" algn="l"/>
                <a:tab pos="139700" algn="l"/>
                <a:tab pos="635000" algn="l"/>
              </a:tabLst>
            </a:pP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Analyze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how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important</a:t>
            </a:r>
          </a:p>
          <a:p>
            <a:pPr>
              <a:lnSpc>
                <a:spcPts val="2000"/>
              </a:lnSpc>
              <a:tabLst>
                <a:tab pos="133350" algn="l"/>
                <a:tab pos="139700" algn="l"/>
                <a:tab pos="635000" algn="l"/>
              </a:tabLst>
            </a:pPr>
            <a:r>
              <a:rPr lang="en-US" altLang="zh-CN" sz="900" dirty="0"/>
              <a:t>		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these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problems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are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to</a:t>
            </a:r>
          </a:p>
          <a:p>
            <a:pPr>
              <a:lnSpc>
                <a:spcPts val="2000"/>
              </a:lnSpc>
              <a:tabLst>
                <a:tab pos="133350" algn="l"/>
                <a:tab pos="139700" algn="l"/>
                <a:tab pos="635000" algn="l"/>
              </a:tabLst>
            </a:pPr>
            <a:r>
              <a:rPr lang="en-US" altLang="zh-CN" sz="900" dirty="0"/>
              <a:t>			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customers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8553450" y="4095750"/>
            <a:ext cx="2459135" cy="132856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  <a:tabLst>
                <a:tab pos="44450" algn="l"/>
                <a:tab pos="165100" algn="l"/>
                <a:tab pos="558800" algn="l"/>
              </a:tabLst>
            </a:pPr>
            <a:r>
              <a:rPr lang="en-US" altLang="zh-CN" sz="900" dirty="0"/>
              <a:t>			</a:t>
            </a:r>
            <a:r>
              <a:rPr lang="en-US" altLang="zh-CN" sz="2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Usability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2600"/>
              </a:lnSpc>
              <a:tabLst>
                <a:tab pos="44450" algn="l"/>
                <a:tab pos="165100" algn="l"/>
                <a:tab pos="558800" algn="l"/>
              </a:tabLst>
            </a:pPr>
            <a:r>
              <a:rPr lang="en-US" altLang="zh-CN" sz="900" dirty="0"/>
              <a:t>		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What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products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and</a:t>
            </a:r>
          </a:p>
          <a:p>
            <a:pPr>
              <a:lnSpc>
                <a:spcPts val="2000"/>
              </a:lnSpc>
              <a:tabLst>
                <a:tab pos="44450" algn="l"/>
                <a:tab pos="165100" algn="l"/>
                <a:tab pos="558800" algn="l"/>
              </a:tabLst>
            </a:pP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features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we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can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develop</a:t>
            </a:r>
          </a:p>
          <a:p>
            <a:pPr>
              <a:lnSpc>
                <a:spcPts val="2000"/>
              </a:lnSpc>
              <a:tabLst>
                <a:tab pos="44450" algn="l"/>
                <a:tab pos="165100" algn="l"/>
                <a:tab pos="558800" algn="l"/>
              </a:tabLst>
            </a:pPr>
            <a:r>
              <a:rPr lang="en-US" altLang="zh-CN" sz="900" dirty="0"/>
              <a:t>	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to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solve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these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problems</a:t>
            </a:r>
          </a:p>
        </p:txBody>
      </p:sp>
    </p:spTree>
    <p:extLst>
      <p:ext uri="{BB962C8B-B14F-4D97-AF65-F5344CB8AC3E}">
        <p14:creationId xmlns:p14="http://schemas.microsoft.com/office/powerpoint/2010/main" val="18581666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64D7A-9564-45B6-8715-BEF8C0A5D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8149467-9924-4BA7-AA9E-CBC0689DC5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"Untuk </a:t>
            </a:r>
            <a:r>
              <a:rPr lang="en-US" dirty="0" err="1"/>
              <a:t>siapa</a:t>
            </a:r>
            <a:r>
              <a:rPr lang="en-US" dirty="0"/>
              <a:t> </a:t>
            </a:r>
            <a:r>
              <a:rPr lang="en-US" dirty="0" err="1"/>
              <a:t>kita</a:t>
            </a:r>
            <a:r>
              <a:rPr lang="en-US" dirty="0"/>
              <a:t> </a:t>
            </a:r>
            <a:r>
              <a:rPr lang="en-US" dirty="0" err="1"/>
              <a:t>merancang</a:t>
            </a:r>
            <a:r>
              <a:rPr lang="en-US" dirty="0"/>
              <a:t>?"</a:t>
            </a:r>
          </a:p>
          <a:p>
            <a:pPr marL="342900" indent="-342900"/>
            <a:r>
              <a:rPr lang="en-US" dirty="0"/>
              <a:t>Persona </a:t>
            </a:r>
            <a:r>
              <a:rPr lang="en-US" dirty="0" err="1"/>
              <a:t>bukan</a:t>
            </a:r>
            <a:r>
              <a:rPr lang="en-US" dirty="0"/>
              <a:t> </a:t>
            </a:r>
            <a:r>
              <a:rPr lang="en-US" dirty="0" err="1"/>
              <a:t>fiksi</a:t>
            </a:r>
            <a:r>
              <a:rPr lang="en-US" dirty="0"/>
              <a:t> </a:t>
            </a:r>
            <a:r>
              <a:rPr lang="en-US" dirty="0" err="1"/>
              <a:t>menebak-nebak</a:t>
            </a:r>
            <a:r>
              <a:rPr lang="en-US" dirty="0"/>
              <a:t> </a:t>
            </a:r>
            <a:r>
              <a:rPr lang="en-US" dirty="0" err="1"/>
              <a:t>apa</a:t>
            </a:r>
            <a:r>
              <a:rPr lang="en-US" dirty="0"/>
              <a:t> yang </a:t>
            </a:r>
            <a:r>
              <a:rPr lang="en-US" dirty="0" err="1"/>
              <a:t>dipikirkan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target. </a:t>
            </a:r>
          </a:p>
          <a:p>
            <a:pPr marL="342900" indent="-342900"/>
            <a:r>
              <a:rPr lang="en-US" dirty="0" err="1"/>
              <a:t>Setiap</a:t>
            </a:r>
            <a:r>
              <a:rPr lang="en-US" dirty="0"/>
              <a:t> </a:t>
            </a:r>
            <a:r>
              <a:rPr lang="en-US" dirty="0" err="1"/>
              <a:t>aspek</a:t>
            </a:r>
            <a:r>
              <a:rPr lang="en-US" dirty="0"/>
              <a:t> </a:t>
            </a:r>
            <a:r>
              <a:rPr lang="en-US" dirty="0" err="1"/>
              <a:t>dari</a:t>
            </a:r>
            <a:r>
              <a:rPr lang="en-US" dirty="0"/>
              <a:t> </a:t>
            </a:r>
            <a:r>
              <a:rPr lang="en-US" dirty="0" err="1"/>
              <a:t>deskripsi</a:t>
            </a:r>
            <a:r>
              <a:rPr lang="en-US" dirty="0"/>
              <a:t> </a:t>
            </a:r>
            <a:r>
              <a:rPr lang="en-US" dirty="0" err="1"/>
              <a:t>seseorang</a:t>
            </a:r>
            <a:r>
              <a:rPr lang="en-US" dirty="0"/>
              <a:t> </a:t>
            </a:r>
            <a:r>
              <a:rPr lang="en-US" dirty="0" err="1"/>
              <a:t>harus</a:t>
            </a:r>
            <a:r>
              <a:rPr lang="en-US" dirty="0"/>
              <a:t> </a:t>
            </a:r>
            <a:r>
              <a:rPr lang="en-US" dirty="0" err="1"/>
              <a:t>diikat</a:t>
            </a:r>
            <a:r>
              <a:rPr lang="en-US" dirty="0"/>
              <a:t> </a:t>
            </a:r>
            <a:r>
              <a:rPr lang="en-US" dirty="0" err="1"/>
              <a:t>kembali</a:t>
            </a:r>
            <a:r>
              <a:rPr lang="en-US" dirty="0"/>
              <a:t> </a:t>
            </a:r>
            <a:r>
              <a:rPr lang="en-US" dirty="0" err="1"/>
              <a:t>ke</a:t>
            </a:r>
            <a:r>
              <a:rPr lang="en-US" dirty="0"/>
              <a:t> data </a:t>
            </a:r>
            <a:r>
              <a:rPr lang="en-US" dirty="0" err="1"/>
              <a:t>nyata</a:t>
            </a:r>
            <a:r>
              <a:rPr lang="en-US" dirty="0"/>
              <a:t> (</a:t>
            </a:r>
            <a:r>
              <a:rPr lang="en-US" dirty="0" err="1"/>
              <a:t>diamati</a:t>
            </a:r>
            <a:r>
              <a:rPr lang="en-US" dirty="0"/>
              <a:t> dan </a:t>
            </a:r>
            <a:r>
              <a:rPr lang="en-US" dirty="0" err="1"/>
              <a:t>diteliti</a:t>
            </a:r>
            <a:r>
              <a:rPr lang="en-US" dirty="0"/>
              <a:t>)</a:t>
            </a:r>
          </a:p>
          <a:p>
            <a:pPr marL="342900" indent="-342900"/>
            <a:r>
              <a:rPr lang="en-US" dirty="0"/>
              <a:t>Persona </a:t>
            </a:r>
            <a:r>
              <a:rPr lang="en-US" dirty="0" err="1"/>
              <a:t>berfokus</a:t>
            </a:r>
            <a:r>
              <a:rPr lang="en-US" dirty="0"/>
              <a:t> pada </a:t>
            </a:r>
            <a:r>
              <a:rPr lang="en-US" dirty="0" err="1"/>
              <a:t>kondisi</a:t>
            </a:r>
            <a:r>
              <a:rPr lang="en-US" dirty="0"/>
              <a:t> </a:t>
            </a:r>
            <a:r>
              <a:rPr lang="en-US" dirty="0" err="1"/>
              <a:t>saat</a:t>
            </a:r>
            <a:r>
              <a:rPr lang="en-US" dirty="0"/>
              <a:t> </a:t>
            </a:r>
            <a:r>
              <a:rPr lang="en-US" dirty="0" err="1"/>
              <a:t>ini</a:t>
            </a:r>
            <a:r>
              <a:rPr lang="en-US" dirty="0"/>
              <a:t> (</a:t>
            </a:r>
            <a:r>
              <a:rPr lang="en-US" dirty="0" err="1"/>
              <a:t>bagaimana</a:t>
            </a:r>
            <a:r>
              <a:rPr lang="en-US" dirty="0"/>
              <a:t> </a:t>
            </a:r>
            <a:r>
              <a:rPr lang="en-US" dirty="0" err="1"/>
              <a:t>pengguna</a:t>
            </a:r>
            <a:r>
              <a:rPr lang="en-US" dirty="0"/>
              <a:t> </a:t>
            </a:r>
            <a:r>
              <a:rPr lang="en-US" dirty="0" err="1"/>
              <a:t>berinteraksi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)</a:t>
            </a:r>
          </a:p>
          <a:p>
            <a:pPr marL="342900" indent="-342900"/>
            <a:r>
              <a:rPr lang="en-US" dirty="0"/>
              <a:t>Persona </a:t>
            </a:r>
            <a:r>
              <a:rPr lang="en-US" dirty="0" err="1"/>
              <a:t>bersifat</a:t>
            </a:r>
            <a:r>
              <a:rPr lang="en-US" dirty="0"/>
              <a:t> </a:t>
            </a:r>
            <a:r>
              <a:rPr lang="en-US" dirty="0" err="1"/>
              <a:t>spesifik</a:t>
            </a:r>
            <a:r>
              <a:rPr lang="en-US" dirty="0"/>
              <a:t> </a:t>
            </a:r>
            <a:r>
              <a:rPr lang="en-US" dirty="0" err="1"/>
              <a:t>konteks</a:t>
            </a:r>
            <a:r>
              <a:rPr lang="en-US" dirty="0"/>
              <a:t> (</a:t>
            </a:r>
            <a:r>
              <a:rPr lang="en-US" dirty="0" err="1"/>
              <a:t>berfokus</a:t>
            </a:r>
            <a:r>
              <a:rPr lang="en-US" dirty="0"/>
              <a:t> pada </a:t>
            </a:r>
            <a:r>
              <a:rPr lang="en-US" dirty="0" err="1"/>
              <a:t>perilaku</a:t>
            </a:r>
            <a:r>
              <a:rPr lang="en-US" dirty="0"/>
              <a:t> dan </a:t>
            </a:r>
            <a:r>
              <a:rPr lang="en-US" dirty="0" err="1"/>
              <a:t>tujuan</a:t>
            </a:r>
            <a:r>
              <a:rPr lang="en-US" dirty="0"/>
              <a:t> yang </a:t>
            </a:r>
            <a:r>
              <a:rPr lang="en-US" dirty="0" err="1"/>
              <a:t>terkait</a:t>
            </a:r>
            <a:r>
              <a:rPr lang="en-US" dirty="0"/>
              <a:t> </a:t>
            </a:r>
            <a:r>
              <a:rPr lang="en-US" dirty="0" err="1"/>
              <a:t>dengan</a:t>
            </a:r>
            <a:r>
              <a:rPr lang="en-US" dirty="0"/>
              <a:t> domain </a:t>
            </a:r>
            <a:r>
              <a:rPr lang="en-US" dirty="0" err="1"/>
              <a:t>spesifik</a:t>
            </a:r>
            <a:r>
              <a:rPr lang="en-US" dirty="0"/>
              <a:t> </a:t>
            </a:r>
            <a:r>
              <a:rPr lang="en-US" dirty="0" err="1"/>
              <a:t>suatu</a:t>
            </a:r>
            <a:r>
              <a:rPr lang="en-US" dirty="0"/>
              <a:t> </a:t>
            </a:r>
            <a:r>
              <a:rPr lang="en-US" dirty="0" err="1"/>
              <a:t>produk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6378199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12319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911600" y="177800"/>
            <a:ext cx="4120295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673100" algn="l"/>
              </a:tabLst>
            </a:pPr>
            <a:r>
              <a:rPr lang="en-US" altLang="zh-CN" sz="900" dirty="0"/>
              <a:t>	</a:t>
            </a: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Why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</a:p>
          <a:p>
            <a:pPr>
              <a:lnSpc>
                <a:spcPts val="4800"/>
              </a:lnSpc>
              <a:tabLst>
                <a:tab pos="673100" algn="l"/>
              </a:tabLst>
            </a:pPr>
            <a:r>
              <a:rPr lang="en-US" altLang="zh-CN" sz="39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gain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perspective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547100" y="3460750"/>
            <a:ext cx="3433440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50"/>
              </a:lnSpc>
              <a:tabLst>
                <a:tab pos="393700" algn="l"/>
              </a:tabLst>
            </a:pPr>
            <a:r>
              <a:rPr lang="en-US" altLang="zh-CN" sz="20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We</a:t>
            </a:r>
            <a:r>
              <a:rPr lang="en-US" altLang="zh-CN" sz="20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do</a:t>
            </a:r>
            <a:r>
              <a:rPr lang="en-US" altLang="zh-CN" sz="20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not</a:t>
            </a:r>
            <a:r>
              <a:rPr lang="en-US" altLang="zh-CN" sz="20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see</a:t>
            </a:r>
            <a:r>
              <a:rPr lang="en-US" altLang="zh-CN" sz="20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things</a:t>
            </a:r>
            <a:r>
              <a:rPr lang="en-US" altLang="zh-CN" sz="20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as</a:t>
            </a:r>
            <a:r>
              <a:rPr lang="en-US" altLang="zh-CN" sz="20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they</a:t>
            </a:r>
            <a:r>
              <a:rPr lang="en-US" altLang="zh-CN" sz="20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are.</a:t>
            </a:r>
          </a:p>
          <a:p>
            <a:pPr>
              <a:lnSpc>
                <a:spcPts val="2450"/>
              </a:lnSpc>
              <a:tabLst>
                <a:tab pos="393700" algn="l"/>
              </a:tabLst>
            </a:pPr>
            <a:r>
              <a:rPr lang="en-US" altLang="zh-CN" sz="900" dirty="0"/>
              <a:t>	</a:t>
            </a:r>
            <a:r>
              <a:rPr lang="en-US" altLang="zh-CN" sz="20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We</a:t>
            </a:r>
            <a:r>
              <a:rPr lang="en-US" altLang="zh-CN" sz="20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see</a:t>
            </a:r>
            <a:r>
              <a:rPr lang="en-US" altLang="zh-CN" sz="20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things</a:t>
            </a:r>
            <a:r>
              <a:rPr lang="en-US" altLang="zh-CN" sz="20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as</a:t>
            </a:r>
            <a:r>
              <a:rPr lang="en-US" altLang="zh-CN" sz="20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WE</a:t>
            </a:r>
            <a:r>
              <a:rPr lang="en-US" altLang="zh-CN" sz="20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are.</a:t>
            </a:r>
          </a:p>
        </p:txBody>
      </p:sp>
    </p:spTree>
    <p:extLst>
      <p:ext uri="{BB962C8B-B14F-4D97-AF65-F5344CB8AC3E}">
        <p14:creationId xmlns:p14="http://schemas.microsoft.com/office/powerpoint/2010/main" val="38184966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123190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34300" y="2273300"/>
            <a:ext cx="4457700" cy="2813050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114550" y="177800"/>
            <a:ext cx="7585987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2470150" algn="l"/>
              </a:tabLst>
            </a:pPr>
            <a:r>
              <a:rPr lang="en-US" altLang="zh-CN" sz="900" dirty="0"/>
              <a:t>	</a:t>
            </a: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Why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</a:p>
          <a:p>
            <a:pPr>
              <a:lnSpc>
                <a:spcPts val="4800"/>
              </a:lnSpc>
              <a:tabLst>
                <a:tab pos="2470150" algn="l"/>
              </a:tabLst>
            </a:pPr>
            <a:r>
              <a:rPr lang="en-US" altLang="zh-CN" sz="39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As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medium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relate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your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users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8026400" y="2616200"/>
            <a:ext cx="4007507" cy="24186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When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designer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creates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</a:t>
            </a:r>
          </a:p>
          <a:p>
            <a:pPr>
              <a:lnSpc>
                <a:spcPts val="2700"/>
              </a:lnSpc>
            </a:pP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persona,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they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are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crafting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the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lens</a:t>
            </a:r>
          </a:p>
          <a:p>
            <a:pPr>
              <a:lnSpc>
                <a:spcPts val="2700"/>
              </a:lnSpc>
            </a:pP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through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which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they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will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see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the</a:t>
            </a:r>
          </a:p>
          <a:p>
            <a:pPr>
              <a:lnSpc>
                <a:spcPts val="2650"/>
              </a:lnSpc>
            </a:pP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world.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From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this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vantage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point,</a:t>
            </a:r>
          </a:p>
          <a:p>
            <a:pPr>
              <a:lnSpc>
                <a:spcPts val="2700"/>
              </a:lnSpc>
            </a:pP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when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designer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makes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decision,</a:t>
            </a:r>
          </a:p>
          <a:p>
            <a:pPr>
              <a:lnSpc>
                <a:spcPts val="2700"/>
              </a:lnSpc>
            </a:pP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they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do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so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having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internalized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the</a:t>
            </a:r>
          </a:p>
          <a:p>
            <a:pPr>
              <a:lnSpc>
                <a:spcPts val="2700"/>
              </a:lnSpc>
            </a:pP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persona’s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goals,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needs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and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wants.</a:t>
            </a:r>
          </a:p>
        </p:txBody>
      </p:sp>
    </p:spTree>
    <p:extLst>
      <p:ext uri="{BB962C8B-B14F-4D97-AF65-F5344CB8AC3E}">
        <p14:creationId xmlns:p14="http://schemas.microsoft.com/office/powerpoint/2010/main" val="3108712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5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54100"/>
            <a:ext cx="8426450" cy="5803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013200" y="177800"/>
            <a:ext cx="3959995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571500" algn="l"/>
              </a:tabLst>
            </a:pPr>
            <a:r>
              <a:rPr lang="en-US" altLang="zh-CN" sz="900" dirty="0"/>
              <a:t>	</a:t>
            </a: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Why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</a:p>
          <a:p>
            <a:pPr>
              <a:lnSpc>
                <a:spcPts val="4800"/>
              </a:lnSpc>
              <a:tabLst>
                <a:tab pos="571500" algn="l"/>
              </a:tabLst>
            </a:pPr>
            <a:r>
              <a:rPr lang="en-US" altLang="zh-CN" sz="39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creates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empathy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5988050" y="2730500"/>
            <a:ext cx="5467843" cy="19056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50"/>
              </a:lnSpc>
            </a:pPr>
            <a:r>
              <a:rPr lang="en-US" altLang="zh-CN" sz="3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Empathy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[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FFFFFF"/>
                </a:solidFill>
                <a:latin typeface="Lucida Bright" pitchFamily="18" charset="0"/>
                <a:cs typeface="Lucida Bright" pitchFamily="18" charset="0"/>
              </a:rPr>
              <a:t>ˈɛ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mp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əθ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FFFFFF"/>
                </a:solidFill>
                <a:latin typeface="Lucida Bright" pitchFamily="18" charset="0"/>
                <a:cs typeface="Lucida Bright" pitchFamily="18" charset="0"/>
              </a:rPr>
              <a:t>ɪ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]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: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100"/>
              </a:lnSpc>
            </a:pPr>
            <a:r>
              <a:rPr lang="en-US" altLang="zh-CN" sz="3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The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power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of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understanding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and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050"/>
              </a:lnSpc>
            </a:pPr>
            <a:r>
              <a:rPr lang="en-US" altLang="zh-CN" sz="3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imaginatively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entering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into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another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100"/>
              </a:lnSpc>
            </a:pPr>
            <a:r>
              <a:rPr lang="en-US" altLang="zh-CN" sz="3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person’s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feelings</a:t>
            </a:r>
          </a:p>
        </p:txBody>
      </p:sp>
    </p:spTree>
    <p:extLst>
      <p:ext uri="{BB962C8B-B14F-4D97-AF65-F5344CB8AC3E}">
        <p14:creationId xmlns:p14="http://schemas.microsoft.com/office/powerpoint/2010/main" val="498340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5" name="Freeform 3"/>
          <p:cNvSpPr/>
          <p:nvPr/>
        </p:nvSpPr>
        <p:spPr>
          <a:xfrm>
            <a:off x="0" y="0"/>
            <a:ext cx="12192000" cy="1225550"/>
          </a:xfrm>
          <a:custGeom>
            <a:avLst/>
            <a:gdLst>
              <a:gd name="connsiteX0" fmla="*/ 0 w 24384000"/>
              <a:gd name="connsiteY0" fmla="*/ 0 h 2451100"/>
              <a:gd name="connsiteX1" fmla="*/ 24384000 w 24384000"/>
              <a:gd name="connsiteY1" fmla="*/ 0 h 2451100"/>
              <a:gd name="connsiteX2" fmla="*/ 24384000 w 24384000"/>
              <a:gd name="connsiteY2" fmla="*/ 2451100 h 2451100"/>
              <a:gd name="connsiteX3" fmla="*/ 0 w 24384000"/>
              <a:gd name="connsiteY3" fmla="*/ 2451100 h 2451100"/>
              <a:gd name="connsiteX4" fmla="*/ 0 w 24384000"/>
              <a:gd name="connsiteY4" fmla="*/ 0 h 2451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2451100">
                <a:moveTo>
                  <a:pt x="0" y="0"/>
                </a:moveTo>
                <a:lnTo>
                  <a:pt x="24384000" y="0"/>
                </a:lnTo>
                <a:lnTo>
                  <a:pt x="24384000" y="2451100"/>
                </a:lnTo>
                <a:lnTo>
                  <a:pt x="0" y="2451100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74750"/>
            <a:ext cx="12192000" cy="568325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209800" y="571500"/>
            <a:ext cx="7404271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750"/>
              </a:lnSpc>
            </a:pPr>
            <a:r>
              <a:rPr lang="en-US" altLang="zh-CN" sz="39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It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brings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focus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back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3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9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584700" y="158750"/>
            <a:ext cx="2799100" cy="4180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Why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7232650" y="2374900"/>
            <a:ext cx="4007507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Personas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help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us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to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deﬁne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who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the</a:t>
            </a:r>
          </a:p>
          <a:p>
            <a:pPr>
              <a:lnSpc>
                <a:spcPts val="2700"/>
              </a:lnSpc>
            </a:pP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software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is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being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created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for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and</a:t>
            </a:r>
          </a:p>
          <a:p>
            <a:pPr>
              <a:lnSpc>
                <a:spcPts val="2700"/>
              </a:lnSpc>
            </a:pP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who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not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to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focus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on.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Having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</a:t>
            </a:r>
          </a:p>
          <a:p>
            <a:pPr>
              <a:lnSpc>
                <a:spcPts val="2700"/>
              </a:lnSpc>
            </a:pP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clear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target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is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important.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For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7232650" y="3746500"/>
            <a:ext cx="3785716" cy="13798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projects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with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more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than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one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user</a:t>
            </a:r>
          </a:p>
          <a:p>
            <a:pPr>
              <a:lnSpc>
                <a:spcPts val="2700"/>
              </a:lnSpc>
            </a:pP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type,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list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of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personas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will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help</a:t>
            </a:r>
          </a:p>
          <a:p>
            <a:pPr>
              <a:lnSpc>
                <a:spcPts val="2700"/>
              </a:lnSpc>
            </a:pP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you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to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prioritize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which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users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are</a:t>
            </a:r>
          </a:p>
          <a:p>
            <a:pPr>
              <a:lnSpc>
                <a:spcPts val="2700"/>
              </a:lnSpc>
            </a:pP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more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important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than</a:t>
            </a:r>
            <a:r>
              <a:rPr lang="en-US" altLang="zh-CN" sz="2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5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others.</a:t>
            </a:r>
          </a:p>
        </p:txBody>
      </p:sp>
    </p:spTree>
    <p:extLst>
      <p:ext uri="{BB962C8B-B14F-4D97-AF65-F5344CB8AC3E}">
        <p14:creationId xmlns:p14="http://schemas.microsoft.com/office/powerpoint/2010/main" val="29636246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882900" y="1098550"/>
            <a:ext cx="6060955" cy="12388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850"/>
              </a:lnSpc>
              <a:tabLst>
                <a:tab pos="222250" algn="l"/>
              </a:tabLst>
            </a:pPr>
            <a:r>
              <a:rPr lang="en-US" altLang="zh-CN" sz="900" dirty="0"/>
              <a:t>	</a:t>
            </a:r>
            <a:r>
              <a:rPr lang="en-US" altLang="zh-CN" sz="4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Enables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make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better</a:t>
            </a:r>
          </a:p>
          <a:p>
            <a:pPr>
              <a:lnSpc>
                <a:spcPts val="4400"/>
              </a:lnSpc>
              <a:tabLst>
                <a:tab pos="222250" algn="l"/>
              </a:tabLst>
            </a:pPr>
            <a:r>
              <a:rPr lang="en-US" altLang="zh-CN" sz="4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design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strategic</a:t>
            </a:r>
            <a:r>
              <a:rPr lang="en-US" altLang="zh-CN" sz="4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decisions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5187950" y="635000"/>
            <a:ext cx="2090316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4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Which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ultimately</a:t>
            </a:r>
          </a:p>
        </p:txBody>
      </p:sp>
    </p:spTree>
    <p:extLst>
      <p:ext uri="{BB962C8B-B14F-4D97-AF65-F5344CB8AC3E}">
        <p14:creationId xmlns:p14="http://schemas.microsoft.com/office/powerpoint/2010/main" val="36154977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95450" y="3270250"/>
            <a:ext cx="8364085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50"/>
              </a:lnSpc>
            </a:pPr>
            <a:r>
              <a:rPr lang="en-US" altLang="zh-CN" sz="5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  <a:r>
              <a:rPr lang="en-US" altLang="zh-CN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  <a:r>
              <a:rPr lang="en-US" altLang="zh-CN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UCD</a:t>
            </a:r>
            <a:r>
              <a:rPr lang="en-US" altLang="zh-CN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648200" y="2851150"/>
            <a:ext cx="3406445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Speaking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of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design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process,</a:t>
            </a:r>
          </a:p>
        </p:txBody>
      </p:sp>
    </p:spTree>
    <p:extLst>
      <p:ext uri="{BB962C8B-B14F-4D97-AF65-F5344CB8AC3E}">
        <p14:creationId xmlns:p14="http://schemas.microsoft.com/office/powerpoint/2010/main" val="4483290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5" name="Freeform 3"/>
          <p:cNvSpPr/>
          <p:nvPr/>
        </p:nvSpPr>
        <p:spPr>
          <a:xfrm>
            <a:off x="9842502" y="3003550"/>
            <a:ext cx="12700" cy="1149350"/>
          </a:xfrm>
          <a:custGeom>
            <a:avLst/>
            <a:gdLst>
              <a:gd name="connsiteX0" fmla="*/ 12700 w 25400"/>
              <a:gd name="connsiteY0" fmla="*/ 2285999 h 2298700"/>
              <a:gd name="connsiteX1" fmla="*/ 12700 w 25400"/>
              <a:gd name="connsiteY1" fmla="*/ 2278995 h 2298700"/>
              <a:gd name="connsiteX2" fmla="*/ 12700 w 25400"/>
              <a:gd name="connsiteY2" fmla="*/ 12700 h 2298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2298700">
                <a:moveTo>
                  <a:pt x="12700" y="2285999"/>
                </a:moveTo>
                <a:lnTo>
                  <a:pt x="12700" y="227899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ED5D56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6" name="Freeform 3"/>
          <p:cNvSpPr/>
          <p:nvPr/>
        </p:nvSpPr>
        <p:spPr>
          <a:xfrm>
            <a:off x="9818370" y="4140200"/>
            <a:ext cx="60961" cy="60960"/>
          </a:xfrm>
          <a:custGeom>
            <a:avLst/>
            <a:gdLst>
              <a:gd name="connsiteX0" fmla="*/ 0 w 121921"/>
              <a:gd name="connsiteY0" fmla="*/ 0 h 121919"/>
              <a:gd name="connsiteX1" fmla="*/ 60960 w 121921"/>
              <a:gd name="connsiteY1" fmla="*/ 121919 h 121919"/>
              <a:gd name="connsiteX2" fmla="*/ 121921 w 121921"/>
              <a:gd name="connsiteY2" fmla="*/ 0 h 121919"/>
              <a:gd name="connsiteX3" fmla="*/ 0 w 121921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1" h="121919">
                <a:moveTo>
                  <a:pt x="0" y="0"/>
                </a:moveTo>
                <a:lnTo>
                  <a:pt x="60960" y="121919"/>
                </a:lnTo>
                <a:lnTo>
                  <a:pt x="121921" y="0"/>
                </a:lnTo>
                <a:lnTo>
                  <a:pt x="0" y="0"/>
                </a:lnTo>
              </a:path>
            </a:pathLst>
          </a:custGeom>
          <a:solidFill>
            <a:srgbClr val="ED5D5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7" name="Freeform 3"/>
          <p:cNvSpPr/>
          <p:nvPr/>
        </p:nvSpPr>
        <p:spPr>
          <a:xfrm>
            <a:off x="8629649" y="3003550"/>
            <a:ext cx="12700" cy="1149350"/>
          </a:xfrm>
          <a:custGeom>
            <a:avLst/>
            <a:gdLst>
              <a:gd name="connsiteX0" fmla="*/ 12700 w 25400"/>
              <a:gd name="connsiteY0" fmla="*/ 2285999 h 2298700"/>
              <a:gd name="connsiteX1" fmla="*/ 12700 w 25400"/>
              <a:gd name="connsiteY1" fmla="*/ 2278995 h 2298700"/>
              <a:gd name="connsiteX2" fmla="*/ 12700 w 25400"/>
              <a:gd name="connsiteY2" fmla="*/ 12700 h 2298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2298700">
                <a:moveTo>
                  <a:pt x="12700" y="2285999"/>
                </a:moveTo>
                <a:lnTo>
                  <a:pt x="12700" y="227899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B36AE2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8" name="Freeform 3"/>
          <p:cNvSpPr/>
          <p:nvPr/>
        </p:nvSpPr>
        <p:spPr>
          <a:xfrm>
            <a:off x="8605520" y="4140200"/>
            <a:ext cx="60961" cy="60960"/>
          </a:xfrm>
          <a:custGeom>
            <a:avLst/>
            <a:gdLst>
              <a:gd name="connsiteX0" fmla="*/ 0 w 121921"/>
              <a:gd name="connsiteY0" fmla="*/ 0 h 121919"/>
              <a:gd name="connsiteX1" fmla="*/ 60960 w 121921"/>
              <a:gd name="connsiteY1" fmla="*/ 121919 h 121919"/>
              <a:gd name="connsiteX2" fmla="*/ 121921 w 121921"/>
              <a:gd name="connsiteY2" fmla="*/ 0 h 121919"/>
              <a:gd name="connsiteX3" fmla="*/ 0 w 121921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1" h="121919">
                <a:moveTo>
                  <a:pt x="0" y="0"/>
                </a:moveTo>
                <a:lnTo>
                  <a:pt x="60960" y="121919"/>
                </a:lnTo>
                <a:lnTo>
                  <a:pt x="121921" y="0"/>
                </a:lnTo>
                <a:lnTo>
                  <a:pt x="0" y="0"/>
                </a:lnTo>
              </a:path>
            </a:pathLst>
          </a:custGeom>
          <a:solidFill>
            <a:srgbClr val="B36AE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9" name="Freeform 3"/>
          <p:cNvSpPr/>
          <p:nvPr/>
        </p:nvSpPr>
        <p:spPr>
          <a:xfrm>
            <a:off x="6172200" y="3003550"/>
            <a:ext cx="12700" cy="1149350"/>
          </a:xfrm>
          <a:custGeom>
            <a:avLst/>
            <a:gdLst>
              <a:gd name="connsiteX0" fmla="*/ 12700 w 25400"/>
              <a:gd name="connsiteY0" fmla="*/ 2285999 h 2298700"/>
              <a:gd name="connsiteX1" fmla="*/ 12700 w 25400"/>
              <a:gd name="connsiteY1" fmla="*/ 2278995 h 2298700"/>
              <a:gd name="connsiteX2" fmla="*/ 12700 w 25400"/>
              <a:gd name="connsiteY2" fmla="*/ 12700 h 2298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2298700">
                <a:moveTo>
                  <a:pt x="12700" y="2285999"/>
                </a:moveTo>
                <a:lnTo>
                  <a:pt x="12700" y="227899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70BF4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0" name="Freeform 3"/>
          <p:cNvSpPr/>
          <p:nvPr/>
        </p:nvSpPr>
        <p:spPr>
          <a:xfrm>
            <a:off x="6148070" y="4140200"/>
            <a:ext cx="60960" cy="60960"/>
          </a:xfrm>
          <a:custGeom>
            <a:avLst/>
            <a:gdLst>
              <a:gd name="connsiteX0" fmla="*/ 0 w 121919"/>
              <a:gd name="connsiteY0" fmla="*/ 0 h 121919"/>
              <a:gd name="connsiteX1" fmla="*/ 60959 w 121919"/>
              <a:gd name="connsiteY1" fmla="*/ 121919 h 121919"/>
              <a:gd name="connsiteX2" fmla="*/ 121919 w 121919"/>
              <a:gd name="connsiteY2" fmla="*/ 0 h 121919"/>
              <a:gd name="connsiteX3" fmla="*/ 0 w 121919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19" h="121919">
                <a:moveTo>
                  <a:pt x="0" y="0"/>
                </a:moveTo>
                <a:lnTo>
                  <a:pt x="60959" y="121919"/>
                </a:lnTo>
                <a:lnTo>
                  <a:pt x="121919" y="0"/>
                </a:lnTo>
                <a:lnTo>
                  <a:pt x="0" y="0"/>
                </a:lnTo>
              </a:path>
            </a:pathLst>
          </a:custGeom>
          <a:solidFill>
            <a:srgbClr val="70BF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1" name="Freeform 3"/>
          <p:cNvSpPr/>
          <p:nvPr/>
        </p:nvSpPr>
        <p:spPr>
          <a:xfrm>
            <a:off x="3987800" y="3003550"/>
            <a:ext cx="12700" cy="1301750"/>
          </a:xfrm>
          <a:custGeom>
            <a:avLst/>
            <a:gdLst>
              <a:gd name="connsiteX0" fmla="*/ 12700 w 25400"/>
              <a:gd name="connsiteY0" fmla="*/ 2590799 h 2603499"/>
              <a:gd name="connsiteX1" fmla="*/ 12700 w 25400"/>
              <a:gd name="connsiteY1" fmla="*/ 2578931 h 2603499"/>
              <a:gd name="connsiteX2" fmla="*/ 12700 w 25400"/>
              <a:gd name="connsiteY2" fmla="*/ 12700 h 2603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2603499">
                <a:moveTo>
                  <a:pt x="12700" y="2590799"/>
                </a:moveTo>
                <a:lnTo>
                  <a:pt x="12700" y="2578931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F5D328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2" name="Freeform 3"/>
          <p:cNvSpPr/>
          <p:nvPr/>
        </p:nvSpPr>
        <p:spPr>
          <a:xfrm>
            <a:off x="3963670" y="4292600"/>
            <a:ext cx="60960" cy="60960"/>
          </a:xfrm>
          <a:custGeom>
            <a:avLst/>
            <a:gdLst>
              <a:gd name="connsiteX0" fmla="*/ 0 w 121919"/>
              <a:gd name="connsiteY0" fmla="*/ 0 h 121919"/>
              <a:gd name="connsiteX1" fmla="*/ 60959 w 121919"/>
              <a:gd name="connsiteY1" fmla="*/ 121919 h 121919"/>
              <a:gd name="connsiteX2" fmla="*/ 121919 w 121919"/>
              <a:gd name="connsiteY2" fmla="*/ 0 h 121919"/>
              <a:gd name="connsiteX3" fmla="*/ 0 w 121919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19" h="121919">
                <a:moveTo>
                  <a:pt x="0" y="0"/>
                </a:moveTo>
                <a:lnTo>
                  <a:pt x="60959" y="121919"/>
                </a:lnTo>
                <a:lnTo>
                  <a:pt x="121919" y="0"/>
                </a:lnTo>
                <a:lnTo>
                  <a:pt x="0" y="0"/>
                </a:lnTo>
              </a:path>
            </a:pathLst>
          </a:custGeom>
          <a:solidFill>
            <a:srgbClr val="F5D32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3" name="Freeform 3"/>
          <p:cNvSpPr/>
          <p:nvPr/>
        </p:nvSpPr>
        <p:spPr>
          <a:xfrm>
            <a:off x="1403350" y="3003550"/>
            <a:ext cx="12700" cy="1974850"/>
          </a:xfrm>
          <a:custGeom>
            <a:avLst/>
            <a:gdLst>
              <a:gd name="connsiteX0" fmla="*/ 12700 w 25400"/>
              <a:gd name="connsiteY0" fmla="*/ 12700 h 3949700"/>
              <a:gd name="connsiteX1" fmla="*/ 12700 w 25400"/>
              <a:gd name="connsiteY1" fmla="*/ 3917917 h 3949700"/>
              <a:gd name="connsiteX2" fmla="*/ 12700 w 25400"/>
              <a:gd name="connsiteY2" fmla="*/ 3937000 h 3949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3949700">
                <a:moveTo>
                  <a:pt x="12700" y="12700"/>
                </a:moveTo>
                <a:lnTo>
                  <a:pt x="12700" y="3917917"/>
                </a:lnTo>
                <a:lnTo>
                  <a:pt x="12700" y="3937000"/>
                </a:lnTo>
              </a:path>
            </a:pathLst>
          </a:custGeom>
          <a:ln w="25400">
            <a:solidFill>
              <a:srgbClr val="52A8FA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4" name="Freeform 3"/>
          <p:cNvSpPr/>
          <p:nvPr/>
        </p:nvSpPr>
        <p:spPr>
          <a:xfrm>
            <a:off x="1379220" y="4965700"/>
            <a:ext cx="60960" cy="60960"/>
          </a:xfrm>
          <a:custGeom>
            <a:avLst/>
            <a:gdLst>
              <a:gd name="connsiteX0" fmla="*/ 0 w 121920"/>
              <a:gd name="connsiteY0" fmla="*/ 0 h 121919"/>
              <a:gd name="connsiteX1" fmla="*/ 60960 w 121920"/>
              <a:gd name="connsiteY1" fmla="*/ 121919 h 121919"/>
              <a:gd name="connsiteX2" fmla="*/ 121920 w 121920"/>
              <a:gd name="connsiteY2" fmla="*/ 0 h 121919"/>
              <a:gd name="connsiteX3" fmla="*/ 0 w 121920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0" h="121919">
                <a:moveTo>
                  <a:pt x="0" y="0"/>
                </a:moveTo>
                <a:lnTo>
                  <a:pt x="60960" y="121919"/>
                </a:lnTo>
                <a:lnTo>
                  <a:pt x="121920" y="0"/>
                </a:lnTo>
                <a:lnTo>
                  <a:pt x="0" y="0"/>
                </a:lnTo>
              </a:path>
            </a:pathLst>
          </a:custGeom>
          <a:solidFill>
            <a:srgbClr val="52A8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5" name="Freeform 3"/>
          <p:cNvSpPr/>
          <p:nvPr/>
        </p:nvSpPr>
        <p:spPr>
          <a:xfrm>
            <a:off x="810622" y="5101900"/>
            <a:ext cx="1196354" cy="886035"/>
          </a:xfrm>
          <a:custGeom>
            <a:avLst/>
            <a:gdLst>
              <a:gd name="connsiteX0" fmla="*/ 2042302 w 2392707"/>
              <a:gd name="connsiteY0" fmla="*/ 259512 h 1772070"/>
              <a:gd name="connsiteX1" fmla="*/ 2042302 w 2392707"/>
              <a:gd name="connsiteY1" fmla="*/ 1512556 h 1772070"/>
              <a:gd name="connsiteX2" fmla="*/ 350403 w 2392707"/>
              <a:gd name="connsiteY2" fmla="*/ 1512556 h 1772070"/>
              <a:gd name="connsiteX3" fmla="*/ 350403 w 2392707"/>
              <a:gd name="connsiteY3" fmla="*/ 259512 h 1772070"/>
              <a:gd name="connsiteX4" fmla="*/ 2042302 w 2392707"/>
              <a:gd name="connsiteY4" fmla="*/ 259512 h 17720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92707" h="1772070">
                <a:moveTo>
                  <a:pt x="2042302" y="259512"/>
                </a:moveTo>
                <a:cubicBezTo>
                  <a:pt x="2509509" y="605531"/>
                  <a:pt x="2509509" y="1166538"/>
                  <a:pt x="2042302" y="1512556"/>
                </a:cubicBezTo>
                <a:cubicBezTo>
                  <a:pt x="1575097" y="1858574"/>
                  <a:pt x="817608" y="1858574"/>
                  <a:pt x="350403" y="1512556"/>
                </a:cubicBezTo>
                <a:cubicBezTo>
                  <a:pt x="-116801" y="1166538"/>
                  <a:pt x="-116801" y="605531"/>
                  <a:pt x="350403" y="259512"/>
                </a:cubicBezTo>
                <a:cubicBezTo>
                  <a:pt x="817608" y="-86504"/>
                  <a:pt x="1575097" y="-86504"/>
                  <a:pt x="2042302" y="259512"/>
                </a:cubicBezTo>
              </a:path>
            </a:pathLst>
          </a:custGeom>
          <a:solidFill>
            <a:srgbClr val="82B3D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6" name="Freeform 3"/>
          <p:cNvSpPr/>
          <p:nvPr/>
        </p:nvSpPr>
        <p:spPr>
          <a:xfrm>
            <a:off x="311150" y="3371850"/>
            <a:ext cx="2921000" cy="469900"/>
          </a:xfrm>
          <a:custGeom>
            <a:avLst/>
            <a:gdLst>
              <a:gd name="connsiteX0" fmla="*/ 0 w 5842000"/>
              <a:gd name="connsiteY0" fmla="*/ 0 h 939800"/>
              <a:gd name="connsiteX1" fmla="*/ 5842000 w 5842000"/>
              <a:gd name="connsiteY1" fmla="*/ 0 h 939800"/>
              <a:gd name="connsiteX2" fmla="*/ 5842000 w 5842000"/>
              <a:gd name="connsiteY2" fmla="*/ 939800 h 939800"/>
              <a:gd name="connsiteX3" fmla="*/ 0 w 5842000"/>
              <a:gd name="connsiteY3" fmla="*/ 939800 h 939800"/>
              <a:gd name="connsiteX4" fmla="*/ 0 w 5842000"/>
              <a:gd name="connsiteY4" fmla="*/ 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42000" h="939800">
                <a:moveTo>
                  <a:pt x="0" y="0"/>
                </a:moveTo>
                <a:lnTo>
                  <a:pt x="5842000" y="0"/>
                </a:lnTo>
                <a:lnTo>
                  <a:pt x="5842000" y="939800"/>
                </a:lnTo>
                <a:lnTo>
                  <a:pt x="0" y="939800"/>
                </a:lnTo>
                <a:lnTo>
                  <a:pt x="0" y="0"/>
                </a:lnTo>
              </a:path>
            </a:pathLst>
          </a:custGeom>
          <a:solidFill>
            <a:srgbClr val="52A8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7" name="Freeform 3"/>
          <p:cNvSpPr/>
          <p:nvPr/>
        </p:nvSpPr>
        <p:spPr>
          <a:xfrm>
            <a:off x="3232150" y="3371850"/>
            <a:ext cx="2425700" cy="469900"/>
          </a:xfrm>
          <a:custGeom>
            <a:avLst/>
            <a:gdLst>
              <a:gd name="connsiteX0" fmla="*/ 0 w 4851400"/>
              <a:gd name="connsiteY0" fmla="*/ 0 h 939800"/>
              <a:gd name="connsiteX1" fmla="*/ 4851400 w 4851400"/>
              <a:gd name="connsiteY1" fmla="*/ 0 h 939800"/>
              <a:gd name="connsiteX2" fmla="*/ 4851400 w 4851400"/>
              <a:gd name="connsiteY2" fmla="*/ 939800 h 939800"/>
              <a:gd name="connsiteX3" fmla="*/ 0 w 4851400"/>
              <a:gd name="connsiteY3" fmla="*/ 939800 h 939800"/>
              <a:gd name="connsiteX4" fmla="*/ 0 w 4851400"/>
              <a:gd name="connsiteY4" fmla="*/ 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51400" h="939800">
                <a:moveTo>
                  <a:pt x="0" y="0"/>
                </a:moveTo>
                <a:lnTo>
                  <a:pt x="4851400" y="0"/>
                </a:lnTo>
                <a:lnTo>
                  <a:pt x="4851400" y="939800"/>
                </a:lnTo>
                <a:lnTo>
                  <a:pt x="0" y="939800"/>
                </a:lnTo>
                <a:lnTo>
                  <a:pt x="0" y="0"/>
                </a:lnTo>
              </a:path>
            </a:pathLst>
          </a:custGeom>
          <a:solidFill>
            <a:srgbClr val="F5D32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8" name="Freeform 3"/>
          <p:cNvSpPr/>
          <p:nvPr/>
        </p:nvSpPr>
        <p:spPr>
          <a:xfrm>
            <a:off x="5651500" y="3371850"/>
            <a:ext cx="2190750" cy="469900"/>
          </a:xfrm>
          <a:custGeom>
            <a:avLst/>
            <a:gdLst>
              <a:gd name="connsiteX0" fmla="*/ 0 w 4381500"/>
              <a:gd name="connsiteY0" fmla="*/ 0 h 939800"/>
              <a:gd name="connsiteX1" fmla="*/ 4381500 w 4381500"/>
              <a:gd name="connsiteY1" fmla="*/ 0 h 939800"/>
              <a:gd name="connsiteX2" fmla="*/ 4381500 w 4381500"/>
              <a:gd name="connsiteY2" fmla="*/ 939800 h 939800"/>
              <a:gd name="connsiteX3" fmla="*/ 0 w 4381500"/>
              <a:gd name="connsiteY3" fmla="*/ 939800 h 939800"/>
              <a:gd name="connsiteX4" fmla="*/ 0 w 4381500"/>
              <a:gd name="connsiteY4" fmla="*/ 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81500" h="939800">
                <a:moveTo>
                  <a:pt x="0" y="0"/>
                </a:moveTo>
                <a:lnTo>
                  <a:pt x="4381500" y="0"/>
                </a:lnTo>
                <a:lnTo>
                  <a:pt x="4381500" y="939800"/>
                </a:lnTo>
                <a:lnTo>
                  <a:pt x="0" y="939800"/>
                </a:lnTo>
                <a:lnTo>
                  <a:pt x="0" y="0"/>
                </a:lnTo>
              </a:path>
            </a:pathLst>
          </a:custGeom>
          <a:solidFill>
            <a:srgbClr val="70BF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9" name="Freeform 3"/>
          <p:cNvSpPr/>
          <p:nvPr/>
        </p:nvSpPr>
        <p:spPr>
          <a:xfrm>
            <a:off x="7842250" y="3371850"/>
            <a:ext cx="1587500" cy="469900"/>
          </a:xfrm>
          <a:custGeom>
            <a:avLst/>
            <a:gdLst>
              <a:gd name="connsiteX0" fmla="*/ 0 w 3175000"/>
              <a:gd name="connsiteY0" fmla="*/ 0 h 939800"/>
              <a:gd name="connsiteX1" fmla="*/ 3175000 w 3175000"/>
              <a:gd name="connsiteY1" fmla="*/ 0 h 939800"/>
              <a:gd name="connsiteX2" fmla="*/ 3175000 w 3175000"/>
              <a:gd name="connsiteY2" fmla="*/ 939800 h 939800"/>
              <a:gd name="connsiteX3" fmla="*/ 0 w 3175000"/>
              <a:gd name="connsiteY3" fmla="*/ 939800 h 939800"/>
              <a:gd name="connsiteX4" fmla="*/ 0 w 3175000"/>
              <a:gd name="connsiteY4" fmla="*/ 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0" h="939800">
                <a:moveTo>
                  <a:pt x="0" y="0"/>
                </a:moveTo>
                <a:lnTo>
                  <a:pt x="3175000" y="0"/>
                </a:lnTo>
                <a:lnTo>
                  <a:pt x="3175000" y="939800"/>
                </a:lnTo>
                <a:lnTo>
                  <a:pt x="0" y="939800"/>
                </a:lnTo>
                <a:lnTo>
                  <a:pt x="0" y="0"/>
                </a:lnTo>
              </a:path>
            </a:pathLst>
          </a:custGeom>
          <a:solidFill>
            <a:srgbClr val="B46BE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0" name="Freeform 3"/>
          <p:cNvSpPr/>
          <p:nvPr/>
        </p:nvSpPr>
        <p:spPr>
          <a:xfrm>
            <a:off x="9404350" y="3371850"/>
            <a:ext cx="1403350" cy="469900"/>
          </a:xfrm>
          <a:custGeom>
            <a:avLst/>
            <a:gdLst>
              <a:gd name="connsiteX0" fmla="*/ 0 w 2806700"/>
              <a:gd name="connsiteY0" fmla="*/ 0 h 939800"/>
              <a:gd name="connsiteX1" fmla="*/ 2806700 w 2806700"/>
              <a:gd name="connsiteY1" fmla="*/ 0 h 939800"/>
              <a:gd name="connsiteX2" fmla="*/ 2806700 w 2806700"/>
              <a:gd name="connsiteY2" fmla="*/ 939800 h 939800"/>
              <a:gd name="connsiteX3" fmla="*/ 0 w 2806700"/>
              <a:gd name="connsiteY3" fmla="*/ 939800 h 939800"/>
              <a:gd name="connsiteX4" fmla="*/ 0 w 2806700"/>
              <a:gd name="connsiteY4" fmla="*/ 0 h 93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06700" h="939800">
                <a:moveTo>
                  <a:pt x="0" y="0"/>
                </a:moveTo>
                <a:lnTo>
                  <a:pt x="2806700" y="0"/>
                </a:lnTo>
                <a:lnTo>
                  <a:pt x="2806700" y="939800"/>
                </a:lnTo>
                <a:lnTo>
                  <a:pt x="0" y="939800"/>
                </a:lnTo>
                <a:lnTo>
                  <a:pt x="0" y="0"/>
                </a:lnTo>
              </a:path>
            </a:pathLst>
          </a:custGeom>
          <a:solidFill>
            <a:srgbClr val="ED5D5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1" name="Freeform 3"/>
          <p:cNvSpPr/>
          <p:nvPr/>
        </p:nvSpPr>
        <p:spPr>
          <a:xfrm>
            <a:off x="10655297" y="3600450"/>
            <a:ext cx="444500" cy="12700"/>
          </a:xfrm>
          <a:custGeom>
            <a:avLst/>
            <a:gdLst>
              <a:gd name="connsiteX0" fmla="*/ 12700 w 889000"/>
              <a:gd name="connsiteY0" fmla="*/ 12700 h 25400"/>
              <a:gd name="connsiteX1" fmla="*/ 858973 w 889000"/>
              <a:gd name="connsiteY1" fmla="*/ 12700 h 25400"/>
              <a:gd name="connsiteX2" fmla="*/ 876300 w 889000"/>
              <a:gd name="connsiteY2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89000" h="25400">
                <a:moveTo>
                  <a:pt x="12700" y="12700"/>
                </a:moveTo>
                <a:lnTo>
                  <a:pt x="858973" y="12700"/>
                </a:lnTo>
                <a:lnTo>
                  <a:pt x="876300" y="12700"/>
                </a:lnTo>
              </a:path>
            </a:pathLst>
          </a:custGeom>
          <a:ln w="25400">
            <a:solidFill>
              <a:srgbClr val="ED5D56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2" name="Freeform 3"/>
          <p:cNvSpPr/>
          <p:nvPr/>
        </p:nvSpPr>
        <p:spPr>
          <a:xfrm>
            <a:off x="11087100" y="3576320"/>
            <a:ext cx="60960" cy="60960"/>
          </a:xfrm>
          <a:custGeom>
            <a:avLst/>
            <a:gdLst>
              <a:gd name="connsiteX0" fmla="*/ 0 w 121919"/>
              <a:gd name="connsiteY0" fmla="*/ 121919 h 121919"/>
              <a:gd name="connsiteX1" fmla="*/ 121919 w 121919"/>
              <a:gd name="connsiteY1" fmla="*/ 60959 h 121919"/>
              <a:gd name="connsiteX2" fmla="*/ 0 w 121919"/>
              <a:gd name="connsiteY2" fmla="*/ 0 h 121919"/>
              <a:gd name="connsiteX3" fmla="*/ 0 w 121919"/>
              <a:gd name="connsiteY3" fmla="*/ 121919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19" h="121919">
                <a:moveTo>
                  <a:pt x="0" y="121919"/>
                </a:moveTo>
                <a:lnTo>
                  <a:pt x="121919" y="60959"/>
                </a:lnTo>
                <a:lnTo>
                  <a:pt x="0" y="0"/>
                </a:lnTo>
                <a:lnTo>
                  <a:pt x="0" y="121919"/>
                </a:lnTo>
              </a:path>
            </a:pathLst>
          </a:custGeom>
          <a:solidFill>
            <a:srgbClr val="ED5D5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3" name="Freeform 3"/>
          <p:cNvSpPr/>
          <p:nvPr/>
        </p:nvSpPr>
        <p:spPr>
          <a:xfrm>
            <a:off x="2863850" y="3003550"/>
            <a:ext cx="12700" cy="1339850"/>
          </a:xfrm>
          <a:custGeom>
            <a:avLst/>
            <a:gdLst>
              <a:gd name="connsiteX0" fmla="*/ 12700 w 25400"/>
              <a:gd name="connsiteY0" fmla="*/ 2667000 h 2679700"/>
              <a:gd name="connsiteX1" fmla="*/ 12700 w 25400"/>
              <a:gd name="connsiteY1" fmla="*/ 2648970 h 2679700"/>
              <a:gd name="connsiteX2" fmla="*/ 12700 w 25400"/>
              <a:gd name="connsiteY2" fmla="*/ 12700 h 2679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2679700">
                <a:moveTo>
                  <a:pt x="12700" y="2667000"/>
                </a:moveTo>
                <a:lnTo>
                  <a:pt x="12700" y="2648970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52A8FA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4" name="Freeform 3"/>
          <p:cNvSpPr/>
          <p:nvPr/>
        </p:nvSpPr>
        <p:spPr>
          <a:xfrm>
            <a:off x="2839720" y="4330700"/>
            <a:ext cx="60960" cy="60960"/>
          </a:xfrm>
          <a:custGeom>
            <a:avLst/>
            <a:gdLst>
              <a:gd name="connsiteX0" fmla="*/ 0 w 121920"/>
              <a:gd name="connsiteY0" fmla="*/ 0 h 121919"/>
              <a:gd name="connsiteX1" fmla="*/ 60959 w 121920"/>
              <a:gd name="connsiteY1" fmla="*/ 121919 h 121919"/>
              <a:gd name="connsiteX2" fmla="*/ 121919 w 121920"/>
              <a:gd name="connsiteY2" fmla="*/ 0 h 121919"/>
              <a:gd name="connsiteX3" fmla="*/ 0 w 121920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0" h="121919">
                <a:moveTo>
                  <a:pt x="0" y="0"/>
                </a:moveTo>
                <a:lnTo>
                  <a:pt x="60959" y="121919"/>
                </a:lnTo>
                <a:lnTo>
                  <a:pt x="121919" y="0"/>
                </a:lnTo>
                <a:lnTo>
                  <a:pt x="0" y="0"/>
                </a:lnTo>
              </a:path>
            </a:pathLst>
          </a:custGeom>
          <a:solidFill>
            <a:srgbClr val="52A8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5" name="Freeform 3"/>
          <p:cNvSpPr/>
          <p:nvPr/>
        </p:nvSpPr>
        <p:spPr>
          <a:xfrm>
            <a:off x="2384770" y="4462246"/>
            <a:ext cx="970300" cy="797428"/>
          </a:xfrm>
          <a:custGeom>
            <a:avLst/>
            <a:gdLst>
              <a:gd name="connsiteX0" fmla="*/ 1656406 w 1940600"/>
              <a:gd name="connsiteY0" fmla="*/ 233560 h 1594856"/>
              <a:gd name="connsiteX1" fmla="*/ 1656406 w 1940600"/>
              <a:gd name="connsiteY1" fmla="*/ 1361294 h 1594856"/>
              <a:gd name="connsiteX2" fmla="*/ 284194 w 1940600"/>
              <a:gd name="connsiteY2" fmla="*/ 1361294 h 1594856"/>
              <a:gd name="connsiteX3" fmla="*/ 284194 w 1940600"/>
              <a:gd name="connsiteY3" fmla="*/ 233560 h 1594856"/>
              <a:gd name="connsiteX4" fmla="*/ 1656406 w 1940600"/>
              <a:gd name="connsiteY4" fmla="*/ 233560 h 15948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40600" h="1594856">
                <a:moveTo>
                  <a:pt x="1656406" y="233560"/>
                </a:moveTo>
                <a:cubicBezTo>
                  <a:pt x="2035332" y="544976"/>
                  <a:pt x="2035332" y="1049880"/>
                  <a:pt x="1656406" y="1361294"/>
                </a:cubicBezTo>
                <a:cubicBezTo>
                  <a:pt x="1277480" y="1672709"/>
                  <a:pt x="663120" y="1672709"/>
                  <a:pt x="284194" y="1361294"/>
                </a:cubicBezTo>
                <a:cubicBezTo>
                  <a:pt x="-94731" y="1049880"/>
                  <a:pt x="-94731" y="544976"/>
                  <a:pt x="284194" y="233560"/>
                </a:cubicBezTo>
                <a:cubicBezTo>
                  <a:pt x="663120" y="-77853"/>
                  <a:pt x="1277480" y="-77853"/>
                  <a:pt x="1656406" y="233560"/>
                </a:cubicBezTo>
              </a:path>
            </a:pathLst>
          </a:custGeom>
          <a:solidFill>
            <a:srgbClr val="3D87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6" name="Freeform 3"/>
          <p:cNvSpPr/>
          <p:nvPr/>
        </p:nvSpPr>
        <p:spPr>
          <a:xfrm>
            <a:off x="3644074" y="4477147"/>
            <a:ext cx="714072" cy="586851"/>
          </a:xfrm>
          <a:custGeom>
            <a:avLst/>
            <a:gdLst>
              <a:gd name="connsiteX0" fmla="*/ 1218997 w 1428144"/>
              <a:gd name="connsiteY0" fmla="*/ 171884 h 1173701"/>
              <a:gd name="connsiteX1" fmla="*/ 1218997 w 1428144"/>
              <a:gd name="connsiteY1" fmla="*/ 1001815 h 1173701"/>
              <a:gd name="connsiteX2" fmla="*/ 209146 w 1428144"/>
              <a:gd name="connsiteY2" fmla="*/ 1001815 h 1173701"/>
              <a:gd name="connsiteX3" fmla="*/ 209146 w 1428144"/>
              <a:gd name="connsiteY3" fmla="*/ 171884 h 1173701"/>
              <a:gd name="connsiteX4" fmla="*/ 1218997 w 1428144"/>
              <a:gd name="connsiteY4" fmla="*/ 171884 h 11737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28144" h="1173701">
                <a:moveTo>
                  <a:pt x="1218997" y="171884"/>
                </a:moveTo>
                <a:cubicBezTo>
                  <a:pt x="1497860" y="401063"/>
                  <a:pt x="1497860" y="772636"/>
                  <a:pt x="1218997" y="1001815"/>
                </a:cubicBezTo>
                <a:cubicBezTo>
                  <a:pt x="940134" y="1230995"/>
                  <a:pt x="488009" y="1230995"/>
                  <a:pt x="209146" y="1001815"/>
                </a:cubicBezTo>
                <a:cubicBezTo>
                  <a:pt x="-69715" y="772636"/>
                  <a:pt x="-69715" y="401063"/>
                  <a:pt x="209146" y="171884"/>
                </a:cubicBezTo>
                <a:cubicBezTo>
                  <a:pt x="488009" y="-57294"/>
                  <a:pt x="940134" y="-57294"/>
                  <a:pt x="1218997" y="171884"/>
                </a:cubicBezTo>
              </a:path>
            </a:pathLst>
          </a:custGeom>
          <a:solidFill>
            <a:srgbClr val="EFB42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7" name="Freeform 3"/>
          <p:cNvSpPr/>
          <p:nvPr/>
        </p:nvSpPr>
        <p:spPr>
          <a:xfrm>
            <a:off x="5054600" y="3003550"/>
            <a:ext cx="12700" cy="1149350"/>
          </a:xfrm>
          <a:custGeom>
            <a:avLst/>
            <a:gdLst>
              <a:gd name="connsiteX0" fmla="*/ 12700 w 25400"/>
              <a:gd name="connsiteY0" fmla="*/ 2285999 h 2298700"/>
              <a:gd name="connsiteX1" fmla="*/ 12700 w 25400"/>
              <a:gd name="connsiteY1" fmla="*/ 2278995 h 2298700"/>
              <a:gd name="connsiteX2" fmla="*/ 12700 w 25400"/>
              <a:gd name="connsiteY2" fmla="*/ 12700 h 2298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2298700">
                <a:moveTo>
                  <a:pt x="12700" y="2285999"/>
                </a:moveTo>
                <a:lnTo>
                  <a:pt x="12700" y="227899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F5D328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8" name="Freeform 3"/>
          <p:cNvSpPr/>
          <p:nvPr/>
        </p:nvSpPr>
        <p:spPr>
          <a:xfrm>
            <a:off x="5030470" y="4140200"/>
            <a:ext cx="60960" cy="60960"/>
          </a:xfrm>
          <a:custGeom>
            <a:avLst/>
            <a:gdLst>
              <a:gd name="connsiteX0" fmla="*/ 0 w 121919"/>
              <a:gd name="connsiteY0" fmla="*/ 0 h 121919"/>
              <a:gd name="connsiteX1" fmla="*/ 60959 w 121919"/>
              <a:gd name="connsiteY1" fmla="*/ 121919 h 121919"/>
              <a:gd name="connsiteX2" fmla="*/ 121919 w 121919"/>
              <a:gd name="connsiteY2" fmla="*/ 0 h 121919"/>
              <a:gd name="connsiteX3" fmla="*/ 0 w 121919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19" h="121919">
                <a:moveTo>
                  <a:pt x="0" y="0"/>
                </a:moveTo>
                <a:lnTo>
                  <a:pt x="60959" y="121919"/>
                </a:lnTo>
                <a:lnTo>
                  <a:pt x="121919" y="0"/>
                </a:lnTo>
                <a:lnTo>
                  <a:pt x="0" y="0"/>
                </a:lnTo>
              </a:path>
            </a:pathLst>
          </a:custGeom>
          <a:solidFill>
            <a:srgbClr val="F5D32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9" name="Freeform 3"/>
          <p:cNvSpPr/>
          <p:nvPr/>
        </p:nvSpPr>
        <p:spPr>
          <a:xfrm>
            <a:off x="4681009" y="4265168"/>
            <a:ext cx="755116" cy="749030"/>
          </a:xfrm>
          <a:custGeom>
            <a:avLst/>
            <a:gdLst>
              <a:gd name="connsiteX0" fmla="*/ 1289063 w 1510232"/>
              <a:gd name="connsiteY0" fmla="*/ 219385 h 1498060"/>
              <a:gd name="connsiteX1" fmla="*/ 1289063 w 1510232"/>
              <a:gd name="connsiteY1" fmla="*/ 1278674 h 1498060"/>
              <a:gd name="connsiteX2" fmla="*/ 221167 w 1510232"/>
              <a:gd name="connsiteY2" fmla="*/ 1278674 h 1498060"/>
              <a:gd name="connsiteX3" fmla="*/ 221167 w 1510232"/>
              <a:gd name="connsiteY3" fmla="*/ 219385 h 1498060"/>
              <a:gd name="connsiteX4" fmla="*/ 1289063 w 1510232"/>
              <a:gd name="connsiteY4" fmla="*/ 219385 h 1498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0232" h="1498060">
                <a:moveTo>
                  <a:pt x="1289063" y="219385"/>
                </a:moveTo>
                <a:cubicBezTo>
                  <a:pt x="1583955" y="511900"/>
                  <a:pt x="1583955" y="986159"/>
                  <a:pt x="1289063" y="1278674"/>
                </a:cubicBezTo>
                <a:cubicBezTo>
                  <a:pt x="994172" y="1571188"/>
                  <a:pt x="516059" y="1571188"/>
                  <a:pt x="221167" y="1278674"/>
                </a:cubicBezTo>
                <a:cubicBezTo>
                  <a:pt x="-73722" y="986159"/>
                  <a:pt x="-73722" y="511900"/>
                  <a:pt x="221167" y="219385"/>
                </a:cubicBezTo>
                <a:cubicBezTo>
                  <a:pt x="516059" y="-73128"/>
                  <a:pt x="994172" y="-73128"/>
                  <a:pt x="1289063" y="219385"/>
                </a:cubicBezTo>
              </a:path>
            </a:pathLst>
          </a:custGeom>
          <a:solidFill>
            <a:srgbClr val="FFB54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0" name="Freeform 3"/>
          <p:cNvSpPr/>
          <p:nvPr/>
        </p:nvSpPr>
        <p:spPr>
          <a:xfrm>
            <a:off x="7302503" y="3003550"/>
            <a:ext cx="12700" cy="1149350"/>
          </a:xfrm>
          <a:custGeom>
            <a:avLst/>
            <a:gdLst>
              <a:gd name="connsiteX0" fmla="*/ 12700 w 25400"/>
              <a:gd name="connsiteY0" fmla="*/ 2285999 h 2298700"/>
              <a:gd name="connsiteX1" fmla="*/ 12700 w 25400"/>
              <a:gd name="connsiteY1" fmla="*/ 2278995 h 2298700"/>
              <a:gd name="connsiteX2" fmla="*/ 12700 w 25400"/>
              <a:gd name="connsiteY2" fmla="*/ 12700 h 2298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2298700">
                <a:moveTo>
                  <a:pt x="12700" y="2285999"/>
                </a:moveTo>
                <a:lnTo>
                  <a:pt x="12700" y="227899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70BF4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1" name="Freeform 3"/>
          <p:cNvSpPr/>
          <p:nvPr/>
        </p:nvSpPr>
        <p:spPr>
          <a:xfrm>
            <a:off x="7278370" y="4140200"/>
            <a:ext cx="60961" cy="60960"/>
          </a:xfrm>
          <a:custGeom>
            <a:avLst/>
            <a:gdLst>
              <a:gd name="connsiteX0" fmla="*/ 0 w 121921"/>
              <a:gd name="connsiteY0" fmla="*/ 0 h 121919"/>
              <a:gd name="connsiteX1" fmla="*/ 60960 w 121921"/>
              <a:gd name="connsiteY1" fmla="*/ 121919 h 121919"/>
              <a:gd name="connsiteX2" fmla="*/ 121921 w 121921"/>
              <a:gd name="connsiteY2" fmla="*/ 0 h 121919"/>
              <a:gd name="connsiteX3" fmla="*/ 0 w 121921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1" h="121919">
                <a:moveTo>
                  <a:pt x="0" y="0"/>
                </a:moveTo>
                <a:lnTo>
                  <a:pt x="60960" y="121919"/>
                </a:lnTo>
                <a:lnTo>
                  <a:pt x="121921" y="0"/>
                </a:lnTo>
                <a:lnTo>
                  <a:pt x="0" y="0"/>
                </a:lnTo>
              </a:path>
            </a:pathLst>
          </a:custGeom>
          <a:solidFill>
            <a:srgbClr val="70BF4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2" name="Freeform 3"/>
          <p:cNvSpPr/>
          <p:nvPr/>
        </p:nvSpPr>
        <p:spPr>
          <a:xfrm>
            <a:off x="8108758" y="4269692"/>
            <a:ext cx="1051017" cy="870903"/>
          </a:xfrm>
          <a:custGeom>
            <a:avLst/>
            <a:gdLst>
              <a:gd name="connsiteX0" fmla="*/ 1794195 w 2102034"/>
              <a:gd name="connsiteY0" fmla="*/ 255081 h 1741806"/>
              <a:gd name="connsiteX1" fmla="*/ 1794195 w 2102034"/>
              <a:gd name="connsiteY1" fmla="*/ 1486724 h 1741806"/>
              <a:gd name="connsiteX2" fmla="*/ 307838 w 2102034"/>
              <a:gd name="connsiteY2" fmla="*/ 1486724 h 1741806"/>
              <a:gd name="connsiteX3" fmla="*/ 307838 w 2102034"/>
              <a:gd name="connsiteY3" fmla="*/ 255081 h 1741806"/>
              <a:gd name="connsiteX4" fmla="*/ 1794195 w 2102034"/>
              <a:gd name="connsiteY4" fmla="*/ 255081 h 17418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02034" h="1741806">
                <a:moveTo>
                  <a:pt x="1794195" y="255081"/>
                </a:moveTo>
                <a:cubicBezTo>
                  <a:pt x="2204646" y="595190"/>
                  <a:pt x="2204646" y="1146616"/>
                  <a:pt x="1794195" y="1486724"/>
                </a:cubicBezTo>
                <a:cubicBezTo>
                  <a:pt x="1383757" y="1826834"/>
                  <a:pt x="718289" y="1826834"/>
                  <a:pt x="307838" y="1486724"/>
                </a:cubicBezTo>
                <a:cubicBezTo>
                  <a:pt x="-102612" y="1146616"/>
                  <a:pt x="-102612" y="595190"/>
                  <a:pt x="307838" y="255081"/>
                </a:cubicBezTo>
                <a:cubicBezTo>
                  <a:pt x="718289" y="-85027"/>
                  <a:pt x="1383757" y="-85027"/>
                  <a:pt x="1794195" y="255081"/>
                </a:cubicBezTo>
              </a:path>
            </a:pathLst>
          </a:custGeom>
          <a:solidFill>
            <a:srgbClr val="C380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3" name="Freeform 3"/>
          <p:cNvSpPr/>
          <p:nvPr/>
        </p:nvSpPr>
        <p:spPr>
          <a:xfrm>
            <a:off x="7562848" y="3100954"/>
            <a:ext cx="777261" cy="276638"/>
          </a:xfrm>
          <a:custGeom>
            <a:avLst/>
            <a:gdLst>
              <a:gd name="connsiteX0" fmla="*/ 6350 w 1554522"/>
              <a:gd name="connsiteY0" fmla="*/ 490992 h 553275"/>
              <a:gd name="connsiteX1" fmla="*/ 6350 w 1554522"/>
              <a:gd name="connsiteY1" fmla="*/ 481843 h 553275"/>
              <a:gd name="connsiteX2" fmla="*/ 1548172 w 1554522"/>
              <a:gd name="connsiteY2" fmla="*/ 546925 h 553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554522" h="553275">
                <a:moveTo>
                  <a:pt x="6350" y="490992"/>
                </a:moveTo>
                <a:lnTo>
                  <a:pt x="6350" y="481843"/>
                </a:lnTo>
                <a:cubicBezTo>
                  <a:pt x="521144" y="-173777"/>
                  <a:pt x="1037200" y="-152080"/>
                  <a:pt x="1548172" y="54692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4" name="Freeform 3"/>
          <p:cNvSpPr/>
          <p:nvPr/>
        </p:nvSpPr>
        <p:spPr>
          <a:xfrm>
            <a:off x="7544860" y="3332380"/>
            <a:ext cx="38240" cy="41852"/>
          </a:xfrm>
          <a:custGeom>
            <a:avLst/>
            <a:gdLst>
              <a:gd name="connsiteX0" fmla="*/ 15875 w 76479"/>
              <a:gd name="connsiteY0" fmla="*/ 0 h 83704"/>
              <a:gd name="connsiteX1" fmla="*/ 0 w 76479"/>
              <a:gd name="connsiteY1" fmla="*/ 83704 h 83704"/>
              <a:gd name="connsiteX2" fmla="*/ 76479 w 76479"/>
              <a:gd name="connsiteY2" fmla="*/ 46176 h 83704"/>
              <a:gd name="connsiteX3" fmla="*/ 15875 w 76479"/>
              <a:gd name="connsiteY3" fmla="*/ 0 h 837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479" h="83704">
                <a:moveTo>
                  <a:pt x="15875" y="0"/>
                </a:moveTo>
                <a:lnTo>
                  <a:pt x="0" y="83704"/>
                </a:lnTo>
                <a:lnTo>
                  <a:pt x="76479" y="46176"/>
                </a:lnTo>
                <a:lnTo>
                  <a:pt x="1587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5" name="Freeform 3"/>
          <p:cNvSpPr/>
          <p:nvPr/>
        </p:nvSpPr>
        <p:spPr>
          <a:xfrm>
            <a:off x="9434338" y="4269692"/>
            <a:ext cx="890733" cy="870903"/>
          </a:xfrm>
          <a:custGeom>
            <a:avLst/>
            <a:gdLst>
              <a:gd name="connsiteX0" fmla="*/ 1520576 w 1781466"/>
              <a:gd name="connsiteY0" fmla="*/ 255081 h 1741806"/>
              <a:gd name="connsiteX1" fmla="*/ 1520576 w 1781466"/>
              <a:gd name="connsiteY1" fmla="*/ 1486724 h 1741806"/>
              <a:gd name="connsiteX2" fmla="*/ 260889 w 1781466"/>
              <a:gd name="connsiteY2" fmla="*/ 1486724 h 1741806"/>
              <a:gd name="connsiteX3" fmla="*/ 260889 w 1781466"/>
              <a:gd name="connsiteY3" fmla="*/ 255081 h 1741806"/>
              <a:gd name="connsiteX4" fmla="*/ 1520576 w 1781466"/>
              <a:gd name="connsiteY4" fmla="*/ 255081 h 17418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1466" h="1741806">
                <a:moveTo>
                  <a:pt x="1520576" y="255081"/>
                </a:moveTo>
                <a:cubicBezTo>
                  <a:pt x="1868430" y="595190"/>
                  <a:pt x="1868430" y="1146616"/>
                  <a:pt x="1520576" y="1486724"/>
                </a:cubicBezTo>
                <a:cubicBezTo>
                  <a:pt x="1172723" y="1826834"/>
                  <a:pt x="608742" y="1826834"/>
                  <a:pt x="260889" y="1486724"/>
                </a:cubicBezTo>
                <a:cubicBezTo>
                  <a:pt x="-86963" y="1146616"/>
                  <a:pt x="-86963" y="595190"/>
                  <a:pt x="260889" y="255081"/>
                </a:cubicBezTo>
                <a:cubicBezTo>
                  <a:pt x="608742" y="-85027"/>
                  <a:pt x="1172723" y="-85027"/>
                  <a:pt x="1520576" y="255081"/>
                </a:cubicBezTo>
              </a:path>
            </a:pathLst>
          </a:custGeom>
          <a:solidFill>
            <a:srgbClr val="DA696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6" name="Freeform 3"/>
          <p:cNvSpPr/>
          <p:nvPr/>
        </p:nvSpPr>
        <p:spPr>
          <a:xfrm>
            <a:off x="10515598" y="3003550"/>
            <a:ext cx="12700" cy="2203450"/>
          </a:xfrm>
          <a:custGeom>
            <a:avLst/>
            <a:gdLst>
              <a:gd name="connsiteX0" fmla="*/ 12700 w 25400"/>
              <a:gd name="connsiteY0" fmla="*/ 4394200 h 4406900"/>
              <a:gd name="connsiteX1" fmla="*/ 12700 w 25400"/>
              <a:gd name="connsiteY1" fmla="*/ 4378561 h 4406900"/>
              <a:gd name="connsiteX2" fmla="*/ 12700 w 25400"/>
              <a:gd name="connsiteY2" fmla="*/ 12700 h 4406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4406900">
                <a:moveTo>
                  <a:pt x="12700" y="4394200"/>
                </a:moveTo>
                <a:lnTo>
                  <a:pt x="12700" y="4378561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ED5D56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7" name="Freeform 3"/>
          <p:cNvSpPr/>
          <p:nvPr/>
        </p:nvSpPr>
        <p:spPr>
          <a:xfrm>
            <a:off x="10491470" y="5194300"/>
            <a:ext cx="60961" cy="60960"/>
          </a:xfrm>
          <a:custGeom>
            <a:avLst/>
            <a:gdLst>
              <a:gd name="connsiteX0" fmla="*/ 0 w 121921"/>
              <a:gd name="connsiteY0" fmla="*/ 0 h 121919"/>
              <a:gd name="connsiteX1" fmla="*/ 60960 w 121921"/>
              <a:gd name="connsiteY1" fmla="*/ 121919 h 121919"/>
              <a:gd name="connsiteX2" fmla="*/ 121921 w 121921"/>
              <a:gd name="connsiteY2" fmla="*/ 0 h 121919"/>
              <a:gd name="connsiteX3" fmla="*/ 0 w 121921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1" h="121919">
                <a:moveTo>
                  <a:pt x="0" y="0"/>
                </a:moveTo>
                <a:lnTo>
                  <a:pt x="60960" y="121919"/>
                </a:lnTo>
                <a:lnTo>
                  <a:pt x="121921" y="0"/>
                </a:lnTo>
                <a:lnTo>
                  <a:pt x="0" y="0"/>
                </a:lnTo>
              </a:path>
            </a:pathLst>
          </a:custGeom>
          <a:solidFill>
            <a:srgbClr val="ED5D5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8" name="Freeform 3"/>
          <p:cNvSpPr/>
          <p:nvPr/>
        </p:nvSpPr>
        <p:spPr>
          <a:xfrm>
            <a:off x="10077510" y="5317451"/>
            <a:ext cx="890733" cy="870904"/>
          </a:xfrm>
          <a:custGeom>
            <a:avLst/>
            <a:gdLst>
              <a:gd name="connsiteX0" fmla="*/ 1520576 w 1781466"/>
              <a:gd name="connsiteY0" fmla="*/ 255082 h 1741807"/>
              <a:gd name="connsiteX1" fmla="*/ 1520576 w 1781466"/>
              <a:gd name="connsiteY1" fmla="*/ 1486726 h 1741807"/>
              <a:gd name="connsiteX2" fmla="*/ 260889 w 1781466"/>
              <a:gd name="connsiteY2" fmla="*/ 1486726 h 1741807"/>
              <a:gd name="connsiteX3" fmla="*/ 260889 w 1781466"/>
              <a:gd name="connsiteY3" fmla="*/ 255082 h 1741807"/>
              <a:gd name="connsiteX4" fmla="*/ 1520576 w 1781466"/>
              <a:gd name="connsiteY4" fmla="*/ 255082 h 17418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1466" h="1741807">
                <a:moveTo>
                  <a:pt x="1520576" y="255082"/>
                </a:moveTo>
                <a:cubicBezTo>
                  <a:pt x="1868430" y="595190"/>
                  <a:pt x="1868430" y="1146616"/>
                  <a:pt x="1520576" y="1486726"/>
                </a:cubicBezTo>
                <a:cubicBezTo>
                  <a:pt x="1172723" y="1826835"/>
                  <a:pt x="608742" y="1826835"/>
                  <a:pt x="260889" y="1486726"/>
                </a:cubicBezTo>
                <a:cubicBezTo>
                  <a:pt x="-86963" y="1146616"/>
                  <a:pt x="-86963" y="595190"/>
                  <a:pt x="260889" y="255082"/>
                </a:cubicBezTo>
                <a:cubicBezTo>
                  <a:pt x="608742" y="-85027"/>
                  <a:pt x="1172723" y="-85027"/>
                  <a:pt x="1520576" y="255082"/>
                </a:cubicBezTo>
              </a:path>
            </a:pathLst>
          </a:custGeom>
          <a:solidFill>
            <a:srgbClr val="ED7B7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9" name="Freeform 3"/>
          <p:cNvSpPr/>
          <p:nvPr/>
        </p:nvSpPr>
        <p:spPr>
          <a:xfrm>
            <a:off x="6831557" y="4269692"/>
            <a:ext cx="980767" cy="972861"/>
          </a:xfrm>
          <a:custGeom>
            <a:avLst/>
            <a:gdLst>
              <a:gd name="connsiteX0" fmla="*/ 1674269 w 1961534"/>
              <a:gd name="connsiteY0" fmla="*/ 284943 h 1945722"/>
              <a:gd name="connsiteX1" fmla="*/ 1674269 w 1961534"/>
              <a:gd name="connsiteY1" fmla="*/ 1660776 h 1945722"/>
              <a:gd name="connsiteX2" fmla="*/ 287264 w 1961534"/>
              <a:gd name="connsiteY2" fmla="*/ 1660776 h 1945722"/>
              <a:gd name="connsiteX3" fmla="*/ 287264 w 1961534"/>
              <a:gd name="connsiteY3" fmla="*/ 284943 h 1945722"/>
              <a:gd name="connsiteX4" fmla="*/ 1674269 w 1961534"/>
              <a:gd name="connsiteY4" fmla="*/ 284943 h 19457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61534" h="1945722">
                <a:moveTo>
                  <a:pt x="1674269" y="284943"/>
                </a:moveTo>
                <a:cubicBezTo>
                  <a:pt x="2057289" y="664869"/>
                  <a:pt x="2057289" y="1280851"/>
                  <a:pt x="1674269" y="1660776"/>
                </a:cubicBezTo>
                <a:cubicBezTo>
                  <a:pt x="1291263" y="2040704"/>
                  <a:pt x="670272" y="2040704"/>
                  <a:pt x="287264" y="1660776"/>
                </a:cubicBezTo>
                <a:cubicBezTo>
                  <a:pt x="-95753" y="1280851"/>
                  <a:pt x="-95753" y="664869"/>
                  <a:pt x="287264" y="284943"/>
                </a:cubicBezTo>
                <a:cubicBezTo>
                  <a:pt x="670272" y="-94981"/>
                  <a:pt x="1291263" y="-94981"/>
                  <a:pt x="1674269" y="284943"/>
                </a:cubicBezTo>
              </a:path>
            </a:pathLst>
          </a:custGeom>
          <a:solidFill>
            <a:srgbClr val="63D45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40" name="Freeform 3"/>
          <p:cNvSpPr/>
          <p:nvPr/>
        </p:nvSpPr>
        <p:spPr>
          <a:xfrm>
            <a:off x="5799743" y="4269692"/>
            <a:ext cx="755115" cy="749029"/>
          </a:xfrm>
          <a:custGeom>
            <a:avLst/>
            <a:gdLst>
              <a:gd name="connsiteX0" fmla="*/ 1289059 w 1510229"/>
              <a:gd name="connsiteY0" fmla="*/ 219385 h 1498058"/>
              <a:gd name="connsiteX1" fmla="*/ 1289059 w 1510229"/>
              <a:gd name="connsiteY1" fmla="*/ 1278673 h 1498058"/>
              <a:gd name="connsiteX2" fmla="*/ 221167 w 1510229"/>
              <a:gd name="connsiteY2" fmla="*/ 1278673 h 1498058"/>
              <a:gd name="connsiteX3" fmla="*/ 221167 w 1510229"/>
              <a:gd name="connsiteY3" fmla="*/ 219385 h 1498058"/>
              <a:gd name="connsiteX4" fmla="*/ 1289059 w 1510229"/>
              <a:gd name="connsiteY4" fmla="*/ 219385 h 14980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0229" h="1498058">
                <a:moveTo>
                  <a:pt x="1289059" y="219385"/>
                </a:moveTo>
                <a:cubicBezTo>
                  <a:pt x="1583953" y="511899"/>
                  <a:pt x="1583953" y="986159"/>
                  <a:pt x="1289059" y="1278673"/>
                </a:cubicBezTo>
                <a:cubicBezTo>
                  <a:pt x="994172" y="1571187"/>
                  <a:pt x="516059" y="1571187"/>
                  <a:pt x="221167" y="1278673"/>
                </a:cubicBezTo>
                <a:cubicBezTo>
                  <a:pt x="-73723" y="986159"/>
                  <a:pt x="-73723" y="511899"/>
                  <a:pt x="221167" y="219385"/>
                </a:cubicBezTo>
                <a:cubicBezTo>
                  <a:pt x="516059" y="-73128"/>
                  <a:pt x="994172" y="-73128"/>
                  <a:pt x="1289059" y="219385"/>
                </a:cubicBezTo>
              </a:path>
            </a:pathLst>
          </a:custGeom>
          <a:solidFill>
            <a:srgbClr val="79C15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0600" y="2959100"/>
            <a:ext cx="895350" cy="89535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65250" y="3460750"/>
            <a:ext cx="95378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Discover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127500" y="3460750"/>
            <a:ext cx="711733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Define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6413500" y="3460750"/>
            <a:ext cx="74058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Design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172450" y="3460750"/>
            <a:ext cx="901401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Validate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9690100" y="3460750"/>
            <a:ext cx="883255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Develop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927100" y="2425700"/>
            <a:ext cx="857607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50"/>
              </a:lnSpc>
              <a:tabLst>
                <a:tab pos="127000" algn="l"/>
              </a:tabLst>
            </a:pP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Stakeholder</a:t>
            </a:r>
          </a:p>
          <a:p>
            <a:pPr>
              <a:lnSpc>
                <a:spcPts val="1500"/>
              </a:lnSpc>
              <a:tabLst>
                <a:tab pos="127000" algn="l"/>
              </a:tabLst>
            </a:pPr>
            <a:r>
              <a:rPr lang="en-US" altLang="zh-CN" sz="900" dirty="0"/>
              <a:t>	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Interview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939800" y="5365750"/>
            <a:ext cx="79829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3335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Business</a:t>
            </a:r>
          </a:p>
          <a:p>
            <a:pPr>
              <a:lnSpc>
                <a:spcPts val="1300"/>
              </a:lnSpc>
              <a:tabLst>
                <a:tab pos="13335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Requirement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2489200" y="2425700"/>
            <a:ext cx="660437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50"/>
              </a:lnSpc>
              <a:tabLst>
                <a:tab pos="190500" algn="l"/>
              </a:tabLst>
            </a:pPr>
            <a:r>
              <a:rPr lang="en-US" altLang="zh-CN" sz="900" dirty="0"/>
              <a:t>	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</a:p>
          <a:p>
            <a:pPr>
              <a:lnSpc>
                <a:spcPts val="1500"/>
              </a:lnSpc>
              <a:tabLst>
                <a:tab pos="190500" algn="l"/>
              </a:tabLst>
            </a:pP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Research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2527300" y="4679950"/>
            <a:ext cx="5466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7145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</a:p>
          <a:p>
            <a:pPr>
              <a:lnSpc>
                <a:spcPts val="1300"/>
              </a:lnSpc>
              <a:tabLst>
                <a:tab pos="17145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3663950" y="2419350"/>
            <a:ext cx="609141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Creative</a:t>
            </a:r>
          </a:p>
          <a:p>
            <a:pPr>
              <a:lnSpc>
                <a:spcPts val="150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Ideation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3841750" y="4679950"/>
            <a:ext cx="26609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Idea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4762500" y="4470400"/>
            <a:ext cx="487313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065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</a:p>
          <a:p>
            <a:pPr>
              <a:lnSpc>
                <a:spcPts val="1300"/>
              </a:lnSpc>
              <a:tabLst>
                <a:tab pos="12065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Journey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8299450" y="2419350"/>
            <a:ext cx="658835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50"/>
              </a:lnSpc>
              <a:tabLst>
                <a:tab pos="50800" algn="l"/>
              </a:tabLst>
            </a:pP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Usability</a:t>
            </a:r>
          </a:p>
          <a:p>
            <a:pPr>
              <a:lnSpc>
                <a:spcPts val="1500"/>
              </a:lnSpc>
              <a:tabLst>
                <a:tab pos="50800" algn="l"/>
              </a:tabLst>
            </a:pPr>
            <a:r>
              <a:rPr lang="en-US" altLang="zh-CN" sz="900" dirty="0"/>
              <a:t>	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Testing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8274050" y="4540250"/>
            <a:ext cx="603307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905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Validated</a:t>
            </a:r>
          </a:p>
          <a:p>
            <a:pPr>
              <a:lnSpc>
                <a:spcPts val="1300"/>
              </a:lnSpc>
              <a:tabLst>
                <a:tab pos="1905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Prototype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9721850" y="2584450"/>
            <a:ext cx="787075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Production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9588500" y="4540250"/>
            <a:ext cx="496931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175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Graphic</a:t>
            </a:r>
          </a:p>
          <a:p>
            <a:pPr>
              <a:lnSpc>
                <a:spcPts val="1300"/>
              </a:lnSpc>
              <a:tabLst>
                <a:tab pos="3175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Design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10325100" y="5657850"/>
            <a:ext cx="32541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Code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11303000" y="2584450"/>
            <a:ext cx="538609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Launch</a:t>
            </a:r>
          </a:p>
        </p:txBody>
      </p:sp>
      <p:sp>
        <p:nvSpPr>
          <p:cNvPr id="58" name="TextBox 1"/>
          <p:cNvSpPr txBox="1"/>
          <p:nvPr/>
        </p:nvSpPr>
        <p:spPr>
          <a:xfrm>
            <a:off x="4616450" y="2419350"/>
            <a:ext cx="1915589" cy="4565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50"/>
              </a:lnSpc>
              <a:tabLst>
                <a:tab pos="88900" algn="l"/>
              </a:tabLst>
            </a:pP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Experience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Requirement</a:t>
            </a:r>
          </a:p>
          <a:p>
            <a:pPr>
              <a:lnSpc>
                <a:spcPts val="1500"/>
              </a:lnSpc>
              <a:tabLst>
                <a:tab pos="88900" algn="l"/>
              </a:tabLst>
            </a:pPr>
            <a:r>
              <a:rPr lang="en-US" altLang="zh-CN" sz="900" dirty="0"/>
              <a:t>	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Mapping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Gathering</a:t>
            </a:r>
          </a:p>
        </p:txBody>
      </p:sp>
      <p:sp>
        <p:nvSpPr>
          <p:cNvPr id="59" name="TextBox 1"/>
          <p:cNvSpPr txBox="1"/>
          <p:nvPr/>
        </p:nvSpPr>
        <p:spPr>
          <a:xfrm>
            <a:off x="6896100" y="2508250"/>
            <a:ext cx="814325" cy="2641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50"/>
              </a:lnSpc>
            </a:pP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UX</a:t>
            </a:r>
            <a:r>
              <a:rPr lang="en-US" altLang="zh-CN" sz="1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Design</a:t>
            </a:r>
          </a:p>
        </p:txBody>
      </p:sp>
      <p:sp>
        <p:nvSpPr>
          <p:cNvPr id="60" name="TextBox 1"/>
          <p:cNvSpPr txBox="1"/>
          <p:nvPr/>
        </p:nvSpPr>
        <p:spPr>
          <a:xfrm>
            <a:off x="6946900" y="4584700"/>
            <a:ext cx="665247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70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Sitemap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</a:p>
          <a:p>
            <a:pPr>
              <a:lnSpc>
                <a:spcPts val="1300"/>
              </a:lnSpc>
              <a:tabLst>
                <a:tab pos="1270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Prototype</a:t>
            </a:r>
          </a:p>
        </p:txBody>
      </p:sp>
      <p:sp>
        <p:nvSpPr>
          <p:cNvPr id="61" name="TextBox 1"/>
          <p:cNvSpPr txBox="1"/>
          <p:nvPr/>
        </p:nvSpPr>
        <p:spPr>
          <a:xfrm>
            <a:off x="6000750" y="4476750"/>
            <a:ext cx="315792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</a:p>
          <a:p>
            <a:pPr>
              <a:lnSpc>
                <a:spcPts val="1300"/>
              </a:lnSpc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Flow</a:t>
            </a:r>
          </a:p>
        </p:txBody>
      </p:sp>
      <p:sp>
        <p:nvSpPr>
          <p:cNvPr id="62" name="TextBox 1"/>
          <p:cNvSpPr txBox="1"/>
          <p:nvPr/>
        </p:nvSpPr>
        <p:spPr>
          <a:xfrm>
            <a:off x="3276600" y="723900"/>
            <a:ext cx="5262979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1162050" algn="l"/>
              </a:tabLst>
            </a:pPr>
            <a:r>
              <a:rPr lang="en-US" altLang="zh-CN" sz="900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</a:p>
          <a:p>
            <a:pPr>
              <a:lnSpc>
                <a:spcPts val="4100"/>
              </a:lnSpc>
              <a:tabLst>
                <a:tab pos="1162050" algn="l"/>
              </a:tabLst>
            </a:pP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User-Centered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Design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3789916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5" name="Freeform 3"/>
          <p:cNvSpPr/>
          <p:nvPr/>
        </p:nvSpPr>
        <p:spPr>
          <a:xfrm>
            <a:off x="9842502" y="2565400"/>
            <a:ext cx="12700" cy="825500"/>
          </a:xfrm>
          <a:custGeom>
            <a:avLst/>
            <a:gdLst>
              <a:gd name="connsiteX0" fmla="*/ 12700 w 25400"/>
              <a:gd name="connsiteY0" fmla="*/ 1638299 h 1651000"/>
              <a:gd name="connsiteX1" fmla="*/ 12700 w 25400"/>
              <a:gd name="connsiteY1" fmla="*/ 1631295 h 1651000"/>
              <a:gd name="connsiteX2" fmla="*/ 12700 w 25400"/>
              <a:gd name="connsiteY2" fmla="*/ 12700 h 165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1651000">
                <a:moveTo>
                  <a:pt x="12700" y="1638299"/>
                </a:moveTo>
                <a:lnTo>
                  <a:pt x="12700" y="163129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6" name="Freeform 3"/>
          <p:cNvSpPr/>
          <p:nvPr/>
        </p:nvSpPr>
        <p:spPr>
          <a:xfrm>
            <a:off x="9818370" y="3378200"/>
            <a:ext cx="60961" cy="60960"/>
          </a:xfrm>
          <a:custGeom>
            <a:avLst/>
            <a:gdLst>
              <a:gd name="connsiteX0" fmla="*/ 0 w 121921"/>
              <a:gd name="connsiteY0" fmla="*/ 0 h 121919"/>
              <a:gd name="connsiteX1" fmla="*/ 60960 w 121921"/>
              <a:gd name="connsiteY1" fmla="*/ 121919 h 121919"/>
              <a:gd name="connsiteX2" fmla="*/ 121921 w 121921"/>
              <a:gd name="connsiteY2" fmla="*/ 0 h 121919"/>
              <a:gd name="connsiteX3" fmla="*/ 0 w 121921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1" h="121919">
                <a:moveTo>
                  <a:pt x="0" y="0"/>
                </a:moveTo>
                <a:lnTo>
                  <a:pt x="60960" y="121919"/>
                </a:lnTo>
                <a:lnTo>
                  <a:pt x="121921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7" name="Freeform 3"/>
          <p:cNvSpPr/>
          <p:nvPr/>
        </p:nvSpPr>
        <p:spPr>
          <a:xfrm>
            <a:off x="8629649" y="2463800"/>
            <a:ext cx="12700" cy="927100"/>
          </a:xfrm>
          <a:custGeom>
            <a:avLst/>
            <a:gdLst>
              <a:gd name="connsiteX0" fmla="*/ 12700 w 25400"/>
              <a:gd name="connsiteY0" fmla="*/ 1841499 h 1854200"/>
              <a:gd name="connsiteX1" fmla="*/ 12700 w 25400"/>
              <a:gd name="connsiteY1" fmla="*/ 1834495 h 1854200"/>
              <a:gd name="connsiteX2" fmla="*/ 12700 w 25400"/>
              <a:gd name="connsiteY2" fmla="*/ 12700 h 185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1854200">
                <a:moveTo>
                  <a:pt x="12700" y="1841499"/>
                </a:moveTo>
                <a:lnTo>
                  <a:pt x="12700" y="183449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8" name="Freeform 3"/>
          <p:cNvSpPr/>
          <p:nvPr/>
        </p:nvSpPr>
        <p:spPr>
          <a:xfrm>
            <a:off x="8605520" y="3378200"/>
            <a:ext cx="60961" cy="60960"/>
          </a:xfrm>
          <a:custGeom>
            <a:avLst/>
            <a:gdLst>
              <a:gd name="connsiteX0" fmla="*/ 0 w 121921"/>
              <a:gd name="connsiteY0" fmla="*/ 0 h 121919"/>
              <a:gd name="connsiteX1" fmla="*/ 60960 w 121921"/>
              <a:gd name="connsiteY1" fmla="*/ 121919 h 121919"/>
              <a:gd name="connsiteX2" fmla="*/ 121921 w 121921"/>
              <a:gd name="connsiteY2" fmla="*/ 0 h 121919"/>
              <a:gd name="connsiteX3" fmla="*/ 0 w 121921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1" h="121919">
                <a:moveTo>
                  <a:pt x="0" y="0"/>
                </a:moveTo>
                <a:lnTo>
                  <a:pt x="60960" y="121919"/>
                </a:lnTo>
                <a:lnTo>
                  <a:pt x="121921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9" name="Freeform 3"/>
          <p:cNvSpPr/>
          <p:nvPr/>
        </p:nvSpPr>
        <p:spPr>
          <a:xfrm>
            <a:off x="6172200" y="2463800"/>
            <a:ext cx="12700" cy="927100"/>
          </a:xfrm>
          <a:custGeom>
            <a:avLst/>
            <a:gdLst>
              <a:gd name="connsiteX0" fmla="*/ 12700 w 25400"/>
              <a:gd name="connsiteY0" fmla="*/ 1841499 h 1854200"/>
              <a:gd name="connsiteX1" fmla="*/ 12700 w 25400"/>
              <a:gd name="connsiteY1" fmla="*/ 1834495 h 1854200"/>
              <a:gd name="connsiteX2" fmla="*/ 12700 w 25400"/>
              <a:gd name="connsiteY2" fmla="*/ 12700 h 185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1854200">
                <a:moveTo>
                  <a:pt x="12700" y="1841499"/>
                </a:moveTo>
                <a:lnTo>
                  <a:pt x="12700" y="183449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0" name="Freeform 3"/>
          <p:cNvSpPr/>
          <p:nvPr/>
        </p:nvSpPr>
        <p:spPr>
          <a:xfrm>
            <a:off x="6148070" y="3378200"/>
            <a:ext cx="60960" cy="60960"/>
          </a:xfrm>
          <a:custGeom>
            <a:avLst/>
            <a:gdLst>
              <a:gd name="connsiteX0" fmla="*/ 0 w 121919"/>
              <a:gd name="connsiteY0" fmla="*/ 0 h 121919"/>
              <a:gd name="connsiteX1" fmla="*/ 60959 w 121919"/>
              <a:gd name="connsiteY1" fmla="*/ 121919 h 121919"/>
              <a:gd name="connsiteX2" fmla="*/ 121919 w 121919"/>
              <a:gd name="connsiteY2" fmla="*/ 0 h 121919"/>
              <a:gd name="connsiteX3" fmla="*/ 0 w 121919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19" h="121919">
                <a:moveTo>
                  <a:pt x="0" y="0"/>
                </a:moveTo>
                <a:lnTo>
                  <a:pt x="60959" y="121919"/>
                </a:lnTo>
                <a:lnTo>
                  <a:pt x="121919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1" name="Freeform 3"/>
          <p:cNvSpPr/>
          <p:nvPr/>
        </p:nvSpPr>
        <p:spPr>
          <a:xfrm>
            <a:off x="3987800" y="2393950"/>
            <a:ext cx="12700" cy="1149350"/>
          </a:xfrm>
          <a:custGeom>
            <a:avLst/>
            <a:gdLst>
              <a:gd name="connsiteX0" fmla="*/ 12700 w 25400"/>
              <a:gd name="connsiteY0" fmla="*/ 2286000 h 2298700"/>
              <a:gd name="connsiteX1" fmla="*/ 12700 w 25400"/>
              <a:gd name="connsiteY1" fmla="*/ 2274131 h 2298700"/>
              <a:gd name="connsiteX2" fmla="*/ 12700 w 25400"/>
              <a:gd name="connsiteY2" fmla="*/ 12700 h 2298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2298700">
                <a:moveTo>
                  <a:pt x="12700" y="2286000"/>
                </a:moveTo>
                <a:lnTo>
                  <a:pt x="12700" y="2274131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2" name="Freeform 3"/>
          <p:cNvSpPr/>
          <p:nvPr/>
        </p:nvSpPr>
        <p:spPr>
          <a:xfrm>
            <a:off x="3963670" y="3530600"/>
            <a:ext cx="60960" cy="60960"/>
          </a:xfrm>
          <a:custGeom>
            <a:avLst/>
            <a:gdLst>
              <a:gd name="connsiteX0" fmla="*/ 0 w 121919"/>
              <a:gd name="connsiteY0" fmla="*/ 0 h 121919"/>
              <a:gd name="connsiteX1" fmla="*/ 60959 w 121919"/>
              <a:gd name="connsiteY1" fmla="*/ 121919 h 121919"/>
              <a:gd name="connsiteX2" fmla="*/ 121919 w 121919"/>
              <a:gd name="connsiteY2" fmla="*/ 0 h 121919"/>
              <a:gd name="connsiteX3" fmla="*/ 0 w 121919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19" h="121919">
                <a:moveTo>
                  <a:pt x="0" y="0"/>
                </a:moveTo>
                <a:lnTo>
                  <a:pt x="60959" y="121919"/>
                </a:lnTo>
                <a:lnTo>
                  <a:pt x="121919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3" name="Freeform 3"/>
          <p:cNvSpPr/>
          <p:nvPr/>
        </p:nvSpPr>
        <p:spPr>
          <a:xfrm>
            <a:off x="1403350" y="2552700"/>
            <a:ext cx="12700" cy="927100"/>
          </a:xfrm>
          <a:custGeom>
            <a:avLst/>
            <a:gdLst>
              <a:gd name="connsiteX0" fmla="*/ 12700 w 25400"/>
              <a:gd name="connsiteY0" fmla="*/ 12700 h 1854199"/>
              <a:gd name="connsiteX1" fmla="*/ 12700 w 25400"/>
              <a:gd name="connsiteY1" fmla="*/ 1831109 h 1854199"/>
              <a:gd name="connsiteX2" fmla="*/ 12700 w 25400"/>
              <a:gd name="connsiteY2" fmla="*/ 1841499 h 1854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1854199">
                <a:moveTo>
                  <a:pt x="12700" y="12700"/>
                </a:moveTo>
                <a:lnTo>
                  <a:pt x="12700" y="1831109"/>
                </a:lnTo>
                <a:lnTo>
                  <a:pt x="12700" y="1841499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4" name="Freeform 3"/>
          <p:cNvSpPr/>
          <p:nvPr/>
        </p:nvSpPr>
        <p:spPr>
          <a:xfrm>
            <a:off x="1379220" y="3467100"/>
            <a:ext cx="60960" cy="60960"/>
          </a:xfrm>
          <a:custGeom>
            <a:avLst/>
            <a:gdLst>
              <a:gd name="connsiteX0" fmla="*/ 0 w 121920"/>
              <a:gd name="connsiteY0" fmla="*/ 0 h 121919"/>
              <a:gd name="connsiteX1" fmla="*/ 60960 w 121920"/>
              <a:gd name="connsiteY1" fmla="*/ 121919 h 121919"/>
              <a:gd name="connsiteX2" fmla="*/ 121920 w 121920"/>
              <a:gd name="connsiteY2" fmla="*/ 0 h 121919"/>
              <a:gd name="connsiteX3" fmla="*/ 0 w 121920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0" h="121919">
                <a:moveTo>
                  <a:pt x="0" y="0"/>
                </a:moveTo>
                <a:lnTo>
                  <a:pt x="60960" y="121919"/>
                </a:lnTo>
                <a:lnTo>
                  <a:pt x="121920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5" name="Freeform 3"/>
          <p:cNvSpPr/>
          <p:nvPr/>
        </p:nvSpPr>
        <p:spPr>
          <a:xfrm>
            <a:off x="812024" y="3764605"/>
            <a:ext cx="1196354" cy="886035"/>
          </a:xfrm>
          <a:custGeom>
            <a:avLst/>
            <a:gdLst>
              <a:gd name="connsiteX0" fmla="*/ 2042304 w 2392707"/>
              <a:gd name="connsiteY0" fmla="*/ 259512 h 1772070"/>
              <a:gd name="connsiteX1" fmla="*/ 2042304 w 2392707"/>
              <a:gd name="connsiteY1" fmla="*/ 1512557 h 1772070"/>
              <a:gd name="connsiteX2" fmla="*/ 350403 w 2392707"/>
              <a:gd name="connsiteY2" fmla="*/ 1512557 h 1772070"/>
              <a:gd name="connsiteX3" fmla="*/ 350403 w 2392707"/>
              <a:gd name="connsiteY3" fmla="*/ 259512 h 1772070"/>
              <a:gd name="connsiteX4" fmla="*/ 2042304 w 2392707"/>
              <a:gd name="connsiteY4" fmla="*/ 259512 h 17720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92707" h="1772070">
                <a:moveTo>
                  <a:pt x="2042304" y="259512"/>
                </a:moveTo>
                <a:cubicBezTo>
                  <a:pt x="2509509" y="605532"/>
                  <a:pt x="2509509" y="1166538"/>
                  <a:pt x="2042304" y="1512557"/>
                </a:cubicBezTo>
                <a:cubicBezTo>
                  <a:pt x="1575099" y="1858574"/>
                  <a:pt x="817608" y="1858574"/>
                  <a:pt x="350403" y="1512557"/>
                </a:cubicBezTo>
                <a:cubicBezTo>
                  <a:pt x="-116801" y="1166538"/>
                  <a:pt x="-116801" y="605532"/>
                  <a:pt x="350403" y="259512"/>
                </a:cubicBezTo>
                <a:cubicBezTo>
                  <a:pt x="817608" y="-86504"/>
                  <a:pt x="1575099" y="-86504"/>
                  <a:pt x="2042304" y="259512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6" name="Freeform 3"/>
          <p:cNvSpPr/>
          <p:nvPr/>
        </p:nvSpPr>
        <p:spPr>
          <a:xfrm>
            <a:off x="3626492" y="3686248"/>
            <a:ext cx="749236" cy="615749"/>
          </a:xfrm>
          <a:custGeom>
            <a:avLst/>
            <a:gdLst>
              <a:gd name="connsiteX0" fmla="*/ 1279026 w 1498472"/>
              <a:gd name="connsiteY0" fmla="*/ 180349 h 1231497"/>
              <a:gd name="connsiteX1" fmla="*/ 1279026 w 1498472"/>
              <a:gd name="connsiteY1" fmla="*/ 1051149 h 1231497"/>
              <a:gd name="connsiteX2" fmla="*/ 219446 w 1498472"/>
              <a:gd name="connsiteY2" fmla="*/ 1051149 h 1231497"/>
              <a:gd name="connsiteX3" fmla="*/ 219446 w 1498472"/>
              <a:gd name="connsiteY3" fmla="*/ 180349 h 1231497"/>
              <a:gd name="connsiteX4" fmla="*/ 1279026 w 1498472"/>
              <a:gd name="connsiteY4" fmla="*/ 180349 h 12314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98472" h="1231497">
                <a:moveTo>
                  <a:pt x="1279026" y="180349"/>
                </a:moveTo>
                <a:cubicBezTo>
                  <a:pt x="1571621" y="420813"/>
                  <a:pt x="1571621" y="810684"/>
                  <a:pt x="1279026" y="1051149"/>
                </a:cubicBezTo>
                <a:cubicBezTo>
                  <a:pt x="986432" y="1291614"/>
                  <a:pt x="512041" y="1291614"/>
                  <a:pt x="219446" y="1051149"/>
                </a:cubicBezTo>
                <a:cubicBezTo>
                  <a:pt x="-73149" y="810684"/>
                  <a:pt x="-73149" y="420813"/>
                  <a:pt x="219446" y="180349"/>
                </a:cubicBezTo>
                <a:cubicBezTo>
                  <a:pt x="512041" y="-60116"/>
                  <a:pt x="986432" y="-60116"/>
                  <a:pt x="1279026" y="180349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7" name="Freeform 3"/>
          <p:cNvSpPr/>
          <p:nvPr/>
        </p:nvSpPr>
        <p:spPr>
          <a:xfrm>
            <a:off x="5054600" y="2463800"/>
            <a:ext cx="12700" cy="927100"/>
          </a:xfrm>
          <a:custGeom>
            <a:avLst/>
            <a:gdLst>
              <a:gd name="connsiteX0" fmla="*/ 12700 w 25400"/>
              <a:gd name="connsiteY0" fmla="*/ 1841499 h 1854200"/>
              <a:gd name="connsiteX1" fmla="*/ 12700 w 25400"/>
              <a:gd name="connsiteY1" fmla="*/ 1834495 h 1854200"/>
              <a:gd name="connsiteX2" fmla="*/ 12700 w 25400"/>
              <a:gd name="connsiteY2" fmla="*/ 12700 h 185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1854200">
                <a:moveTo>
                  <a:pt x="12700" y="1841499"/>
                </a:moveTo>
                <a:lnTo>
                  <a:pt x="12700" y="183449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8" name="Freeform 3"/>
          <p:cNvSpPr/>
          <p:nvPr/>
        </p:nvSpPr>
        <p:spPr>
          <a:xfrm>
            <a:off x="5030470" y="3378200"/>
            <a:ext cx="60960" cy="60960"/>
          </a:xfrm>
          <a:custGeom>
            <a:avLst/>
            <a:gdLst>
              <a:gd name="connsiteX0" fmla="*/ 0 w 121919"/>
              <a:gd name="connsiteY0" fmla="*/ 0 h 121919"/>
              <a:gd name="connsiteX1" fmla="*/ 60959 w 121919"/>
              <a:gd name="connsiteY1" fmla="*/ 121919 h 121919"/>
              <a:gd name="connsiteX2" fmla="*/ 121919 w 121919"/>
              <a:gd name="connsiteY2" fmla="*/ 0 h 121919"/>
              <a:gd name="connsiteX3" fmla="*/ 0 w 121919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19" h="121919">
                <a:moveTo>
                  <a:pt x="0" y="0"/>
                </a:moveTo>
                <a:lnTo>
                  <a:pt x="60959" y="121919"/>
                </a:lnTo>
                <a:lnTo>
                  <a:pt x="121919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9" name="Freeform 3"/>
          <p:cNvSpPr/>
          <p:nvPr/>
        </p:nvSpPr>
        <p:spPr>
          <a:xfrm>
            <a:off x="7302502" y="2552700"/>
            <a:ext cx="12700" cy="838200"/>
          </a:xfrm>
          <a:custGeom>
            <a:avLst/>
            <a:gdLst>
              <a:gd name="connsiteX0" fmla="*/ 12700 w 25400"/>
              <a:gd name="connsiteY0" fmla="*/ 1663699 h 1676400"/>
              <a:gd name="connsiteX1" fmla="*/ 12700 w 25400"/>
              <a:gd name="connsiteY1" fmla="*/ 1656695 h 1676400"/>
              <a:gd name="connsiteX2" fmla="*/ 12700 w 25400"/>
              <a:gd name="connsiteY2" fmla="*/ 12700 h 167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1676400">
                <a:moveTo>
                  <a:pt x="12700" y="1663699"/>
                </a:moveTo>
                <a:lnTo>
                  <a:pt x="12700" y="165669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0" name="Freeform 3"/>
          <p:cNvSpPr/>
          <p:nvPr/>
        </p:nvSpPr>
        <p:spPr>
          <a:xfrm>
            <a:off x="7278370" y="3378200"/>
            <a:ext cx="60961" cy="60960"/>
          </a:xfrm>
          <a:custGeom>
            <a:avLst/>
            <a:gdLst>
              <a:gd name="connsiteX0" fmla="*/ 0 w 121921"/>
              <a:gd name="connsiteY0" fmla="*/ 0 h 121919"/>
              <a:gd name="connsiteX1" fmla="*/ 60960 w 121921"/>
              <a:gd name="connsiteY1" fmla="*/ 121919 h 121919"/>
              <a:gd name="connsiteX2" fmla="*/ 121921 w 121921"/>
              <a:gd name="connsiteY2" fmla="*/ 0 h 121919"/>
              <a:gd name="connsiteX3" fmla="*/ 0 w 121921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1" h="121919">
                <a:moveTo>
                  <a:pt x="0" y="0"/>
                </a:moveTo>
                <a:lnTo>
                  <a:pt x="60960" y="121919"/>
                </a:lnTo>
                <a:lnTo>
                  <a:pt x="121921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1" name="Freeform 3"/>
          <p:cNvSpPr/>
          <p:nvPr/>
        </p:nvSpPr>
        <p:spPr>
          <a:xfrm>
            <a:off x="7562848" y="2338954"/>
            <a:ext cx="777261" cy="276638"/>
          </a:xfrm>
          <a:custGeom>
            <a:avLst/>
            <a:gdLst>
              <a:gd name="connsiteX0" fmla="*/ 6350 w 1554522"/>
              <a:gd name="connsiteY0" fmla="*/ 490993 h 553275"/>
              <a:gd name="connsiteX1" fmla="*/ 6350 w 1554522"/>
              <a:gd name="connsiteY1" fmla="*/ 481843 h 553275"/>
              <a:gd name="connsiteX2" fmla="*/ 1548172 w 1554522"/>
              <a:gd name="connsiteY2" fmla="*/ 546925 h 553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554522" h="553275">
                <a:moveTo>
                  <a:pt x="6350" y="490993"/>
                </a:moveTo>
                <a:lnTo>
                  <a:pt x="6350" y="481843"/>
                </a:lnTo>
                <a:cubicBezTo>
                  <a:pt x="521144" y="-173777"/>
                  <a:pt x="1037200" y="-152080"/>
                  <a:pt x="1548172" y="54692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2" name="Freeform 3"/>
          <p:cNvSpPr/>
          <p:nvPr/>
        </p:nvSpPr>
        <p:spPr>
          <a:xfrm>
            <a:off x="7544860" y="2570380"/>
            <a:ext cx="38240" cy="41852"/>
          </a:xfrm>
          <a:custGeom>
            <a:avLst/>
            <a:gdLst>
              <a:gd name="connsiteX0" fmla="*/ 15875 w 76479"/>
              <a:gd name="connsiteY0" fmla="*/ 0 h 83704"/>
              <a:gd name="connsiteX1" fmla="*/ 0 w 76479"/>
              <a:gd name="connsiteY1" fmla="*/ 83704 h 83704"/>
              <a:gd name="connsiteX2" fmla="*/ 76479 w 76479"/>
              <a:gd name="connsiteY2" fmla="*/ 46175 h 83704"/>
              <a:gd name="connsiteX3" fmla="*/ 15875 w 76479"/>
              <a:gd name="connsiteY3" fmla="*/ 0 h 837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479" h="83704">
                <a:moveTo>
                  <a:pt x="15875" y="0"/>
                </a:moveTo>
                <a:lnTo>
                  <a:pt x="0" y="83704"/>
                </a:lnTo>
                <a:lnTo>
                  <a:pt x="76479" y="46175"/>
                </a:lnTo>
                <a:lnTo>
                  <a:pt x="1587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3" name="Freeform 3"/>
          <p:cNvSpPr/>
          <p:nvPr/>
        </p:nvSpPr>
        <p:spPr>
          <a:xfrm>
            <a:off x="10515597" y="2571750"/>
            <a:ext cx="12700" cy="1873250"/>
          </a:xfrm>
          <a:custGeom>
            <a:avLst/>
            <a:gdLst>
              <a:gd name="connsiteX0" fmla="*/ 12700 w 25400"/>
              <a:gd name="connsiteY0" fmla="*/ 3733800 h 3746500"/>
              <a:gd name="connsiteX1" fmla="*/ 12700 w 25400"/>
              <a:gd name="connsiteY1" fmla="*/ 3718161 h 3746500"/>
              <a:gd name="connsiteX2" fmla="*/ 12700 w 25400"/>
              <a:gd name="connsiteY2" fmla="*/ 12700 h 37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3746500">
                <a:moveTo>
                  <a:pt x="12700" y="3733800"/>
                </a:moveTo>
                <a:lnTo>
                  <a:pt x="12700" y="3718161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4" name="Freeform 3"/>
          <p:cNvSpPr/>
          <p:nvPr/>
        </p:nvSpPr>
        <p:spPr>
          <a:xfrm>
            <a:off x="10491470" y="4432300"/>
            <a:ext cx="60961" cy="60960"/>
          </a:xfrm>
          <a:custGeom>
            <a:avLst/>
            <a:gdLst>
              <a:gd name="connsiteX0" fmla="*/ 0 w 121921"/>
              <a:gd name="connsiteY0" fmla="*/ 0 h 121919"/>
              <a:gd name="connsiteX1" fmla="*/ 60960 w 121921"/>
              <a:gd name="connsiteY1" fmla="*/ 121919 h 121919"/>
              <a:gd name="connsiteX2" fmla="*/ 121921 w 121921"/>
              <a:gd name="connsiteY2" fmla="*/ 0 h 121919"/>
              <a:gd name="connsiteX3" fmla="*/ 0 w 121921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1" h="121919">
                <a:moveTo>
                  <a:pt x="0" y="0"/>
                </a:moveTo>
                <a:lnTo>
                  <a:pt x="60960" y="121919"/>
                </a:lnTo>
                <a:lnTo>
                  <a:pt x="121921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5" name="Freeform 3"/>
          <p:cNvSpPr/>
          <p:nvPr/>
        </p:nvSpPr>
        <p:spPr>
          <a:xfrm>
            <a:off x="4681010" y="3503168"/>
            <a:ext cx="755116" cy="749030"/>
          </a:xfrm>
          <a:custGeom>
            <a:avLst/>
            <a:gdLst>
              <a:gd name="connsiteX0" fmla="*/ 1289063 w 1510231"/>
              <a:gd name="connsiteY0" fmla="*/ 219385 h 1498060"/>
              <a:gd name="connsiteX1" fmla="*/ 1289063 w 1510231"/>
              <a:gd name="connsiteY1" fmla="*/ 1278674 h 1498060"/>
              <a:gd name="connsiteX2" fmla="*/ 221168 w 1510231"/>
              <a:gd name="connsiteY2" fmla="*/ 1278674 h 1498060"/>
              <a:gd name="connsiteX3" fmla="*/ 221168 w 1510231"/>
              <a:gd name="connsiteY3" fmla="*/ 219385 h 1498060"/>
              <a:gd name="connsiteX4" fmla="*/ 1289063 w 1510231"/>
              <a:gd name="connsiteY4" fmla="*/ 219385 h 1498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0231" h="1498060">
                <a:moveTo>
                  <a:pt x="1289063" y="219385"/>
                </a:moveTo>
                <a:cubicBezTo>
                  <a:pt x="1583954" y="511900"/>
                  <a:pt x="1583954" y="986159"/>
                  <a:pt x="1289063" y="1278674"/>
                </a:cubicBezTo>
                <a:cubicBezTo>
                  <a:pt x="994172" y="1571188"/>
                  <a:pt x="516059" y="1571188"/>
                  <a:pt x="221168" y="1278674"/>
                </a:cubicBezTo>
                <a:cubicBezTo>
                  <a:pt x="-73723" y="986159"/>
                  <a:pt x="-73723" y="511900"/>
                  <a:pt x="221168" y="219385"/>
                </a:cubicBezTo>
                <a:cubicBezTo>
                  <a:pt x="516059" y="-73128"/>
                  <a:pt x="994172" y="-73128"/>
                  <a:pt x="1289063" y="219385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6" name="Freeform 3"/>
          <p:cNvSpPr/>
          <p:nvPr/>
        </p:nvSpPr>
        <p:spPr>
          <a:xfrm>
            <a:off x="8108758" y="3507692"/>
            <a:ext cx="1051017" cy="870903"/>
          </a:xfrm>
          <a:custGeom>
            <a:avLst/>
            <a:gdLst>
              <a:gd name="connsiteX0" fmla="*/ 1794195 w 2102034"/>
              <a:gd name="connsiteY0" fmla="*/ 255082 h 1741806"/>
              <a:gd name="connsiteX1" fmla="*/ 1794195 w 2102034"/>
              <a:gd name="connsiteY1" fmla="*/ 1486725 h 1741806"/>
              <a:gd name="connsiteX2" fmla="*/ 307838 w 2102034"/>
              <a:gd name="connsiteY2" fmla="*/ 1486725 h 1741806"/>
              <a:gd name="connsiteX3" fmla="*/ 307838 w 2102034"/>
              <a:gd name="connsiteY3" fmla="*/ 255082 h 1741806"/>
              <a:gd name="connsiteX4" fmla="*/ 1794195 w 2102034"/>
              <a:gd name="connsiteY4" fmla="*/ 255082 h 17418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02034" h="1741806">
                <a:moveTo>
                  <a:pt x="1794195" y="255082"/>
                </a:moveTo>
                <a:cubicBezTo>
                  <a:pt x="2204646" y="595190"/>
                  <a:pt x="2204646" y="1146616"/>
                  <a:pt x="1794195" y="1486725"/>
                </a:cubicBezTo>
                <a:cubicBezTo>
                  <a:pt x="1383757" y="1826834"/>
                  <a:pt x="718289" y="1826834"/>
                  <a:pt x="307838" y="1486725"/>
                </a:cubicBezTo>
                <a:cubicBezTo>
                  <a:pt x="-102612" y="1146616"/>
                  <a:pt x="-102612" y="595190"/>
                  <a:pt x="307838" y="255082"/>
                </a:cubicBezTo>
                <a:cubicBezTo>
                  <a:pt x="718289" y="-85027"/>
                  <a:pt x="1383757" y="-85027"/>
                  <a:pt x="1794195" y="255082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7" name="Freeform 3"/>
          <p:cNvSpPr/>
          <p:nvPr/>
        </p:nvSpPr>
        <p:spPr>
          <a:xfrm>
            <a:off x="9434343" y="3507692"/>
            <a:ext cx="890729" cy="870903"/>
          </a:xfrm>
          <a:custGeom>
            <a:avLst/>
            <a:gdLst>
              <a:gd name="connsiteX0" fmla="*/ 1520567 w 1781457"/>
              <a:gd name="connsiteY0" fmla="*/ 255082 h 1741806"/>
              <a:gd name="connsiteX1" fmla="*/ 1520567 w 1781457"/>
              <a:gd name="connsiteY1" fmla="*/ 1486725 h 1741806"/>
              <a:gd name="connsiteX2" fmla="*/ 260880 w 1781457"/>
              <a:gd name="connsiteY2" fmla="*/ 1486725 h 1741806"/>
              <a:gd name="connsiteX3" fmla="*/ 260880 w 1781457"/>
              <a:gd name="connsiteY3" fmla="*/ 255082 h 1741806"/>
              <a:gd name="connsiteX4" fmla="*/ 1520567 w 1781457"/>
              <a:gd name="connsiteY4" fmla="*/ 255082 h 17418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1457" h="1741806">
                <a:moveTo>
                  <a:pt x="1520567" y="255082"/>
                </a:moveTo>
                <a:cubicBezTo>
                  <a:pt x="1868420" y="595190"/>
                  <a:pt x="1868420" y="1146616"/>
                  <a:pt x="1520567" y="1486725"/>
                </a:cubicBezTo>
                <a:cubicBezTo>
                  <a:pt x="1172714" y="1826834"/>
                  <a:pt x="608733" y="1826834"/>
                  <a:pt x="260880" y="1486725"/>
                </a:cubicBezTo>
                <a:cubicBezTo>
                  <a:pt x="-86960" y="1146616"/>
                  <a:pt x="-86960" y="595190"/>
                  <a:pt x="260880" y="255082"/>
                </a:cubicBezTo>
                <a:cubicBezTo>
                  <a:pt x="608733" y="-85027"/>
                  <a:pt x="1172714" y="-85027"/>
                  <a:pt x="1520567" y="255082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8" name="Freeform 3"/>
          <p:cNvSpPr/>
          <p:nvPr/>
        </p:nvSpPr>
        <p:spPr>
          <a:xfrm>
            <a:off x="10077510" y="4555451"/>
            <a:ext cx="890733" cy="635000"/>
          </a:xfrm>
          <a:custGeom>
            <a:avLst/>
            <a:gdLst>
              <a:gd name="connsiteX0" fmla="*/ 1520576 w 1781466"/>
              <a:gd name="connsiteY0" fmla="*/ 185987 h 1270000"/>
              <a:gd name="connsiteX1" fmla="*/ 1520576 w 1781466"/>
              <a:gd name="connsiteY1" fmla="*/ 1084012 h 1270000"/>
              <a:gd name="connsiteX2" fmla="*/ 260889 w 1781466"/>
              <a:gd name="connsiteY2" fmla="*/ 1084012 h 1270000"/>
              <a:gd name="connsiteX3" fmla="*/ 260889 w 1781466"/>
              <a:gd name="connsiteY3" fmla="*/ 185987 h 1270000"/>
              <a:gd name="connsiteX4" fmla="*/ 1520576 w 1781466"/>
              <a:gd name="connsiteY4" fmla="*/ 185987 h 127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1466" h="1270000">
                <a:moveTo>
                  <a:pt x="1520576" y="185987"/>
                </a:moveTo>
                <a:cubicBezTo>
                  <a:pt x="1868430" y="433969"/>
                  <a:pt x="1868430" y="836030"/>
                  <a:pt x="1520576" y="1084012"/>
                </a:cubicBezTo>
                <a:cubicBezTo>
                  <a:pt x="1172723" y="1331995"/>
                  <a:pt x="608742" y="1331995"/>
                  <a:pt x="260889" y="1084012"/>
                </a:cubicBezTo>
                <a:cubicBezTo>
                  <a:pt x="-86963" y="836030"/>
                  <a:pt x="-86963" y="433969"/>
                  <a:pt x="260889" y="185987"/>
                </a:cubicBezTo>
                <a:cubicBezTo>
                  <a:pt x="608742" y="-61995"/>
                  <a:pt x="1172723" y="-61995"/>
                  <a:pt x="1520576" y="185987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9" name="Freeform 3"/>
          <p:cNvSpPr/>
          <p:nvPr/>
        </p:nvSpPr>
        <p:spPr>
          <a:xfrm>
            <a:off x="6831557" y="3507692"/>
            <a:ext cx="980767" cy="972861"/>
          </a:xfrm>
          <a:custGeom>
            <a:avLst/>
            <a:gdLst>
              <a:gd name="connsiteX0" fmla="*/ 1674269 w 1961534"/>
              <a:gd name="connsiteY0" fmla="*/ 284944 h 1945721"/>
              <a:gd name="connsiteX1" fmla="*/ 1674269 w 1961534"/>
              <a:gd name="connsiteY1" fmla="*/ 1660777 h 1945721"/>
              <a:gd name="connsiteX2" fmla="*/ 287264 w 1961534"/>
              <a:gd name="connsiteY2" fmla="*/ 1660777 h 1945721"/>
              <a:gd name="connsiteX3" fmla="*/ 287264 w 1961534"/>
              <a:gd name="connsiteY3" fmla="*/ 284944 h 1945721"/>
              <a:gd name="connsiteX4" fmla="*/ 1674269 w 1961534"/>
              <a:gd name="connsiteY4" fmla="*/ 284944 h 1945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61534" h="1945721">
                <a:moveTo>
                  <a:pt x="1674269" y="284944"/>
                </a:moveTo>
                <a:cubicBezTo>
                  <a:pt x="2057289" y="664870"/>
                  <a:pt x="2057289" y="1280852"/>
                  <a:pt x="1674269" y="1660777"/>
                </a:cubicBezTo>
                <a:cubicBezTo>
                  <a:pt x="1291263" y="2040703"/>
                  <a:pt x="670272" y="2040703"/>
                  <a:pt x="287264" y="1660777"/>
                </a:cubicBezTo>
                <a:cubicBezTo>
                  <a:pt x="-95753" y="1280852"/>
                  <a:pt x="-95753" y="664870"/>
                  <a:pt x="287264" y="284944"/>
                </a:cubicBezTo>
                <a:cubicBezTo>
                  <a:pt x="670272" y="-94981"/>
                  <a:pt x="1291263" y="-94981"/>
                  <a:pt x="1674269" y="284944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0" name="Freeform 3"/>
          <p:cNvSpPr/>
          <p:nvPr/>
        </p:nvSpPr>
        <p:spPr>
          <a:xfrm>
            <a:off x="5799743" y="3507692"/>
            <a:ext cx="755114" cy="749030"/>
          </a:xfrm>
          <a:custGeom>
            <a:avLst/>
            <a:gdLst>
              <a:gd name="connsiteX0" fmla="*/ 1289058 w 1510228"/>
              <a:gd name="connsiteY0" fmla="*/ 219385 h 1498059"/>
              <a:gd name="connsiteX1" fmla="*/ 1289058 w 1510228"/>
              <a:gd name="connsiteY1" fmla="*/ 1278673 h 1498059"/>
              <a:gd name="connsiteX2" fmla="*/ 221168 w 1510228"/>
              <a:gd name="connsiteY2" fmla="*/ 1278673 h 1498059"/>
              <a:gd name="connsiteX3" fmla="*/ 221168 w 1510228"/>
              <a:gd name="connsiteY3" fmla="*/ 219385 h 1498059"/>
              <a:gd name="connsiteX4" fmla="*/ 1289058 w 1510228"/>
              <a:gd name="connsiteY4" fmla="*/ 219385 h 1498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0228" h="1498059">
                <a:moveTo>
                  <a:pt x="1289058" y="219385"/>
                </a:moveTo>
                <a:cubicBezTo>
                  <a:pt x="1583952" y="511900"/>
                  <a:pt x="1583952" y="986159"/>
                  <a:pt x="1289058" y="1278673"/>
                </a:cubicBezTo>
                <a:cubicBezTo>
                  <a:pt x="994171" y="1571187"/>
                  <a:pt x="516059" y="1571187"/>
                  <a:pt x="221168" y="1278673"/>
                </a:cubicBezTo>
                <a:cubicBezTo>
                  <a:pt x="-73722" y="986159"/>
                  <a:pt x="-73722" y="511900"/>
                  <a:pt x="221168" y="219385"/>
                </a:cubicBezTo>
                <a:cubicBezTo>
                  <a:pt x="516059" y="-73128"/>
                  <a:pt x="994171" y="-73128"/>
                  <a:pt x="1289058" y="219385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1" name="Freeform 3"/>
          <p:cNvSpPr/>
          <p:nvPr/>
        </p:nvSpPr>
        <p:spPr>
          <a:xfrm>
            <a:off x="0" y="5613400"/>
            <a:ext cx="12192000" cy="1238250"/>
          </a:xfrm>
          <a:custGeom>
            <a:avLst/>
            <a:gdLst>
              <a:gd name="connsiteX0" fmla="*/ 0 w 24384000"/>
              <a:gd name="connsiteY0" fmla="*/ 0 h 2476500"/>
              <a:gd name="connsiteX1" fmla="*/ 24384000 w 24384000"/>
              <a:gd name="connsiteY1" fmla="*/ 0 h 2476500"/>
              <a:gd name="connsiteX2" fmla="*/ 24384000 w 24384000"/>
              <a:gd name="connsiteY2" fmla="*/ 2476500 h 2476500"/>
              <a:gd name="connsiteX3" fmla="*/ 0 w 24384000"/>
              <a:gd name="connsiteY3" fmla="*/ 2476500 h 2476500"/>
              <a:gd name="connsiteX4" fmla="*/ 0 w 24384000"/>
              <a:gd name="connsiteY4" fmla="*/ 0 h 247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2476500">
                <a:moveTo>
                  <a:pt x="0" y="0"/>
                </a:moveTo>
                <a:lnTo>
                  <a:pt x="24384000" y="0"/>
                </a:lnTo>
                <a:lnTo>
                  <a:pt x="24384000" y="2476500"/>
                </a:lnTo>
                <a:lnTo>
                  <a:pt x="0" y="2476500"/>
                </a:lnTo>
                <a:lnTo>
                  <a:pt x="0" y="0"/>
                </a:lnTo>
              </a:path>
            </a:pathLst>
          </a:custGeom>
          <a:solidFill>
            <a:srgbClr val="52A8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2" name="Freeform 3"/>
          <p:cNvSpPr/>
          <p:nvPr/>
        </p:nvSpPr>
        <p:spPr>
          <a:xfrm>
            <a:off x="311150" y="2324100"/>
            <a:ext cx="2921000" cy="476250"/>
          </a:xfrm>
          <a:custGeom>
            <a:avLst/>
            <a:gdLst>
              <a:gd name="connsiteX0" fmla="*/ 0 w 5842000"/>
              <a:gd name="connsiteY0" fmla="*/ 0 h 952500"/>
              <a:gd name="connsiteX1" fmla="*/ 5842000 w 5842000"/>
              <a:gd name="connsiteY1" fmla="*/ 0 h 952500"/>
              <a:gd name="connsiteX2" fmla="*/ 5842000 w 5842000"/>
              <a:gd name="connsiteY2" fmla="*/ 952500 h 952500"/>
              <a:gd name="connsiteX3" fmla="*/ 0 w 5842000"/>
              <a:gd name="connsiteY3" fmla="*/ 952500 h 952500"/>
              <a:gd name="connsiteX4" fmla="*/ 0 w 5842000"/>
              <a:gd name="connsiteY4" fmla="*/ 0 h 952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42000" h="952500">
                <a:moveTo>
                  <a:pt x="0" y="0"/>
                </a:moveTo>
                <a:lnTo>
                  <a:pt x="5842000" y="0"/>
                </a:lnTo>
                <a:lnTo>
                  <a:pt x="5842000" y="952500"/>
                </a:lnTo>
                <a:lnTo>
                  <a:pt x="0" y="952500"/>
                </a:lnTo>
                <a:lnTo>
                  <a:pt x="0" y="0"/>
                </a:lnTo>
              </a:path>
            </a:pathLst>
          </a:custGeom>
          <a:solidFill>
            <a:srgbClr val="52A8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3" name="Freeform 3"/>
          <p:cNvSpPr/>
          <p:nvPr/>
        </p:nvSpPr>
        <p:spPr>
          <a:xfrm>
            <a:off x="3232150" y="2324100"/>
            <a:ext cx="2425700" cy="476250"/>
          </a:xfrm>
          <a:custGeom>
            <a:avLst/>
            <a:gdLst>
              <a:gd name="connsiteX0" fmla="*/ 0 w 4851400"/>
              <a:gd name="connsiteY0" fmla="*/ 0 h 952500"/>
              <a:gd name="connsiteX1" fmla="*/ 4851400 w 4851400"/>
              <a:gd name="connsiteY1" fmla="*/ 0 h 952500"/>
              <a:gd name="connsiteX2" fmla="*/ 4851400 w 4851400"/>
              <a:gd name="connsiteY2" fmla="*/ 952500 h 952500"/>
              <a:gd name="connsiteX3" fmla="*/ 0 w 4851400"/>
              <a:gd name="connsiteY3" fmla="*/ 952500 h 952500"/>
              <a:gd name="connsiteX4" fmla="*/ 0 w 4851400"/>
              <a:gd name="connsiteY4" fmla="*/ 0 h 952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51400" h="952500">
                <a:moveTo>
                  <a:pt x="0" y="0"/>
                </a:moveTo>
                <a:lnTo>
                  <a:pt x="4851400" y="0"/>
                </a:lnTo>
                <a:lnTo>
                  <a:pt x="4851400" y="952500"/>
                </a:lnTo>
                <a:lnTo>
                  <a:pt x="0" y="952500"/>
                </a:lnTo>
                <a:lnTo>
                  <a:pt x="0" y="0"/>
                </a:ln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4" name="Freeform 3"/>
          <p:cNvSpPr/>
          <p:nvPr/>
        </p:nvSpPr>
        <p:spPr>
          <a:xfrm>
            <a:off x="5651500" y="2324100"/>
            <a:ext cx="2190750" cy="476250"/>
          </a:xfrm>
          <a:custGeom>
            <a:avLst/>
            <a:gdLst>
              <a:gd name="connsiteX0" fmla="*/ 0 w 4381500"/>
              <a:gd name="connsiteY0" fmla="*/ 0 h 952500"/>
              <a:gd name="connsiteX1" fmla="*/ 4381500 w 4381500"/>
              <a:gd name="connsiteY1" fmla="*/ 0 h 952500"/>
              <a:gd name="connsiteX2" fmla="*/ 4381500 w 4381500"/>
              <a:gd name="connsiteY2" fmla="*/ 952500 h 952500"/>
              <a:gd name="connsiteX3" fmla="*/ 0 w 4381500"/>
              <a:gd name="connsiteY3" fmla="*/ 952500 h 952500"/>
              <a:gd name="connsiteX4" fmla="*/ 0 w 4381500"/>
              <a:gd name="connsiteY4" fmla="*/ 0 h 952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81500" h="952500">
                <a:moveTo>
                  <a:pt x="0" y="0"/>
                </a:moveTo>
                <a:lnTo>
                  <a:pt x="4381500" y="0"/>
                </a:lnTo>
                <a:lnTo>
                  <a:pt x="4381500" y="952500"/>
                </a:lnTo>
                <a:lnTo>
                  <a:pt x="0" y="952500"/>
                </a:lnTo>
                <a:lnTo>
                  <a:pt x="0" y="0"/>
                </a:ln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5" name="Freeform 3"/>
          <p:cNvSpPr/>
          <p:nvPr/>
        </p:nvSpPr>
        <p:spPr>
          <a:xfrm>
            <a:off x="7842250" y="2324100"/>
            <a:ext cx="1587500" cy="476250"/>
          </a:xfrm>
          <a:custGeom>
            <a:avLst/>
            <a:gdLst>
              <a:gd name="connsiteX0" fmla="*/ 0 w 3175000"/>
              <a:gd name="connsiteY0" fmla="*/ 0 h 952500"/>
              <a:gd name="connsiteX1" fmla="*/ 3175000 w 3175000"/>
              <a:gd name="connsiteY1" fmla="*/ 0 h 952500"/>
              <a:gd name="connsiteX2" fmla="*/ 3175000 w 3175000"/>
              <a:gd name="connsiteY2" fmla="*/ 952500 h 952500"/>
              <a:gd name="connsiteX3" fmla="*/ 0 w 3175000"/>
              <a:gd name="connsiteY3" fmla="*/ 952500 h 952500"/>
              <a:gd name="connsiteX4" fmla="*/ 0 w 3175000"/>
              <a:gd name="connsiteY4" fmla="*/ 0 h 952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0" h="952500">
                <a:moveTo>
                  <a:pt x="0" y="0"/>
                </a:moveTo>
                <a:lnTo>
                  <a:pt x="3175000" y="0"/>
                </a:lnTo>
                <a:lnTo>
                  <a:pt x="3175000" y="952500"/>
                </a:lnTo>
                <a:lnTo>
                  <a:pt x="0" y="952500"/>
                </a:lnTo>
                <a:lnTo>
                  <a:pt x="0" y="0"/>
                </a:ln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6" name="Freeform 3"/>
          <p:cNvSpPr/>
          <p:nvPr/>
        </p:nvSpPr>
        <p:spPr>
          <a:xfrm>
            <a:off x="9404350" y="2324100"/>
            <a:ext cx="1403350" cy="476250"/>
          </a:xfrm>
          <a:custGeom>
            <a:avLst/>
            <a:gdLst>
              <a:gd name="connsiteX0" fmla="*/ 0 w 2806700"/>
              <a:gd name="connsiteY0" fmla="*/ 0 h 952500"/>
              <a:gd name="connsiteX1" fmla="*/ 2806700 w 2806700"/>
              <a:gd name="connsiteY1" fmla="*/ 0 h 952500"/>
              <a:gd name="connsiteX2" fmla="*/ 2806700 w 2806700"/>
              <a:gd name="connsiteY2" fmla="*/ 952500 h 952500"/>
              <a:gd name="connsiteX3" fmla="*/ 0 w 2806700"/>
              <a:gd name="connsiteY3" fmla="*/ 952500 h 952500"/>
              <a:gd name="connsiteX4" fmla="*/ 0 w 2806700"/>
              <a:gd name="connsiteY4" fmla="*/ 0 h 952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06700" h="952500">
                <a:moveTo>
                  <a:pt x="0" y="0"/>
                </a:moveTo>
                <a:lnTo>
                  <a:pt x="2806700" y="0"/>
                </a:lnTo>
                <a:lnTo>
                  <a:pt x="2806700" y="952500"/>
                </a:lnTo>
                <a:lnTo>
                  <a:pt x="0" y="952500"/>
                </a:lnTo>
                <a:lnTo>
                  <a:pt x="0" y="0"/>
                </a:ln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7" name="Freeform 3"/>
          <p:cNvSpPr/>
          <p:nvPr/>
        </p:nvSpPr>
        <p:spPr>
          <a:xfrm>
            <a:off x="10655303" y="2559050"/>
            <a:ext cx="444500" cy="12700"/>
          </a:xfrm>
          <a:custGeom>
            <a:avLst/>
            <a:gdLst>
              <a:gd name="connsiteX0" fmla="*/ 12700 w 889000"/>
              <a:gd name="connsiteY0" fmla="*/ 12700 h 25400"/>
              <a:gd name="connsiteX1" fmla="*/ 858975 w 889000"/>
              <a:gd name="connsiteY1" fmla="*/ 12700 h 25400"/>
              <a:gd name="connsiteX2" fmla="*/ 876300 w 889000"/>
              <a:gd name="connsiteY2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89000" h="25400">
                <a:moveTo>
                  <a:pt x="12700" y="12700"/>
                </a:moveTo>
                <a:lnTo>
                  <a:pt x="858975" y="12700"/>
                </a:lnTo>
                <a:lnTo>
                  <a:pt x="876300" y="12700"/>
                </a:lnTo>
              </a:path>
            </a:pathLst>
          </a:custGeom>
          <a:ln w="25400">
            <a:solidFill>
              <a:srgbClr val="53585F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8" name="Freeform 3"/>
          <p:cNvSpPr/>
          <p:nvPr/>
        </p:nvSpPr>
        <p:spPr>
          <a:xfrm>
            <a:off x="11087100" y="2534920"/>
            <a:ext cx="60960" cy="60960"/>
          </a:xfrm>
          <a:custGeom>
            <a:avLst/>
            <a:gdLst>
              <a:gd name="connsiteX0" fmla="*/ 0 w 121919"/>
              <a:gd name="connsiteY0" fmla="*/ 121919 h 121920"/>
              <a:gd name="connsiteX1" fmla="*/ 121919 w 121919"/>
              <a:gd name="connsiteY1" fmla="*/ 60959 h 121920"/>
              <a:gd name="connsiteX2" fmla="*/ 0 w 121919"/>
              <a:gd name="connsiteY2" fmla="*/ 0 h 121920"/>
              <a:gd name="connsiteX3" fmla="*/ 0 w 121919"/>
              <a:gd name="connsiteY3" fmla="*/ 121919 h 121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19" h="121920">
                <a:moveTo>
                  <a:pt x="0" y="121919"/>
                </a:moveTo>
                <a:lnTo>
                  <a:pt x="121919" y="60959"/>
                </a:lnTo>
                <a:lnTo>
                  <a:pt x="0" y="0"/>
                </a:lnTo>
                <a:lnTo>
                  <a:pt x="0" y="121919"/>
                </a:ln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9" name="Freeform 3"/>
          <p:cNvSpPr/>
          <p:nvPr/>
        </p:nvSpPr>
        <p:spPr>
          <a:xfrm>
            <a:off x="2863850" y="2451100"/>
            <a:ext cx="12700" cy="819150"/>
          </a:xfrm>
          <a:custGeom>
            <a:avLst/>
            <a:gdLst>
              <a:gd name="connsiteX0" fmla="*/ 12700 w 25400"/>
              <a:gd name="connsiteY0" fmla="*/ 1625600 h 1638300"/>
              <a:gd name="connsiteX1" fmla="*/ 12700 w 25400"/>
              <a:gd name="connsiteY1" fmla="*/ 1615930 h 1638300"/>
              <a:gd name="connsiteX2" fmla="*/ 12700 w 25400"/>
              <a:gd name="connsiteY2" fmla="*/ 12700 h 163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1638300">
                <a:moveTo>
                  <a:pt x="12700" y="1625600"/>
                </a:moveTo>
                <a:lnTo>
                  <a:pt x="12700" y="1615930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52A8FA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40" name="Freeform 3"/>
          <p:cNvSpPr/>
          <p:nvPr/>
        </p:nvSpPr>
        <p:spPr>
          <a:xfrm>
            <a:off x="2839720" y="3257550"/>
            <a:ext cx="60960" cy="60960"/>
          </a:xfrm>
          <a:custGeom>
            <a:avLst/>
            <a:gdLst>
              <a:gd name="connsiteX0" fmla="*/ 0 w 121920"/>
              <a:gd name="connsiteY0" fmla="*/ 0 h 121919"/>
              <a:gd name="connsiteX1" fmla="*/ 60959 w 121920"/>
              <a:gd name="connsiteY1" fmla="*/ 121919 h 121919"/>
              <a:gd name="connsiteX2" fmla="*/ 121919 w 121920"/>
              <a:gd name="connsiteY2" fmla="*/ 0 h 121919"/>
              <a:gd name="connsiteX3" fmla="*/ 0 w 121920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0" h="121919">
                <a:moveTo>
                  <a:pt x="0" y="0"/>
                </a:moveTo>
                <a:lnTo>
                  <a:pt x="60959" y="121919"/>
                </a:lnTo>
                <a:lnTo>
                  <a:pt x="121919" y="0"/>
                </a:lnTo>
                <a:lnTo>
                  <a:pt x="0" y="0"/>
                </a:lnTo>
              </a:path>
            </a:pathLst>
          </a:custGeom>
          <a:solidFill>
            <a:srgbClr val="52A8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41" name="Freeform 3"/>
          <p:cNvSpPr/>
          <p:nvPr/>
        </p:nvSpPr>
        <p:spPr>
          <a:xfrm>
            <a:off x="2384770" y="3418675"/>
            <a:ext cx="970300" cy="797428"/>
          </a:xfrm>
          <a:custGeom>
            <a:avLst/>
            <a:gdLst>
              <a:gd name="connsiteX0" fmla="*/ 1656406 w 1940600"/>
              <a:gd name="connsiteY0" fmla="*/ 233560 h 1594856"/>
              <a:gd name="connsiteX1" fmla="*/ 1656406 w 1940600"/>
              <a:gd name="connsiteY1" fmla="*/ 1361294 h 1594856"/>
              <a:gd name="connsiteX2" fmla="*/ 284194 w 1940600"/>
              <a:gd name="connsiteY2" fmla="*/ 1361294 h 1594856"/>
              <a:gd name="connsiteX3" fmla="*/ 284194 w 1940600"/>
              <a:gd name="connsiteY3" fmla="*/ 233560 h 1594856"/>
              <a:gd name="connsiteX4" fmla="*/ 1656406 w 1940600"/>
              <a:gd name="connsiteY4" fmla="*/ 233560 h 15948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40600" h="1594856">
                <a:moveTo>
                  <a:pt x="1656406" y="233560"/>
                </a:moveTo>
                <a:cubicBezTo>
                  <a:pt x="2035332" y="544976"/>
                  <a:pt x="2035332" y="1049880"/>
                  <a:pt x="1656406" y="1361294"/>
                </a:cubicBezTo>
                <a:cubicBezTo>
                  <a:pt x="1277480" y="1672709"/>
                  <a:pt x="663120" y="1672709"/>
                  <a:pt x="284194" y="1361294"/>
                </a:cubicBezTo>
                <a:cubicBezTo>
                  <a:pt x="-94731" y="1049880"/>
                  <a:pt x="-94731" y="544976"/>
                  <a:pt x="284194" y="233560"/>
                </a:cubicBezTo>
                <a:cubicBezTo>
                  <a:pt x="663120" y="-77853"/>
                  <a:pt x="1277480" y="-77853"/>
                  <a:pt x="1656406" y="233560"/>
                </a:cubicBezTo>
              </a:path>
            </a:pathLst>
          </a:custGeom>
          <a:solidFill>
            <a:srgbClr val="52A8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42" name="Freeform 3"/>
          <p:cNvSpPr/>
          <p:nvPr/>
        </p:nvSpPr>
        <p:spPr>
          <a:xfrm>
            <a:off x="2526361" y="5191952"/>
            <a:ext cx="635000" cy="637348"/>
          </a:xfrm>
          <a:custGeom>
            <a:avLst/>
            <a:gdLst>
              <a:gd name="connsiteX0" fmla="*/ 635000 w 1270000"/>
              <a:gd name="connsiteY0" fmla="*/ 0 h 1274696"/>
              <a:gd name="connsiteX1" fmla="*/ 1270000 w 1270000"/>
              <a:gd name="connsiteY1" fmla="*/ 1274696 h 1274696"/>
              <a:gd name="connsiteX2" fmla="*/ 0 w 1270000"/>
              <a:gd name="connsiteY2" fmla="*/ 1274696 h 1274696"/>
              <a:gd name="connsiteX3" fmla="*/ 635000 w 1270000"/>
              <a:gd name="connsiteY3" fmla="*/ 0 h 12746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70000" h="1274696">
                <a:moveTo>
                  <a:pt x="635000" y="0"/>
                </a:moveTo>
                <a:lnTo>
                  <a:pt x="1270000" y="1274696"/>
                </a:lnTo>
                <a:lnTo>
                  <a:pt x="0" y="1274696"/>
                </a:lnTo>
                <a:lnTo>
                  <a:pt x="635000" y="0"/>
                </a:lnTo>
              </a:path>
            </a:pathLst>
          </a:custGeom>
          <a:solidFill>
            <a:srgbClr val="52A8F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0600" y="1917700"/>
            <a:ext cx="895350" cy="89535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841750" y="3905250"/>
            <a:ext cx="26609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Idea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762500" y="3708400"/>
            <a:ext cx="487313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065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</a:p>
          <a:p>
            <a:pPr>
              <a:lnSpc>
                <a:spcPts val="1300"/>
              </a:lnSpc>
              <a:tabLst>
                <a:tab pos="12065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Journey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274050" y="3778250"/>
            <a:ext cx="603307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905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Validated</a:t>
            </a:r>
          </a:p>
          <a:p>
            <a:pPr>
              <a:lnSpc>
                <a:spcPts val="1300"/>
              </a:lnSpc>
              <a:tabLst>
                <a:tab pos="1905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Prototype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9588500" y="3778250"/>
            <a:ext cx="496931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175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Graphic</a:t>
            </a:r>
          </a:p>
          <a:p>
            <a:pPr>
              <a:lnSpc>
                <a:spcPts val="1300"/>
              </a:lnSpc>
              <a:tabLst>
                <a:tab pos="3175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Design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0325100" y="4781550"/>
            <a:ext cx="32541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Code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946900" y="3822700"/>
            <a:ext cx="665247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70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Sitemap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</a:p>
          <a:p>
            <a:pPr>
              <a:lnSpc>
                <a:spcPts val="1300"/>
              </a:lnSpc>
              <a:tabLst>
                <a:tab pos="1270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Prototype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000750" y="3714750"/>
            <a:ext cx="315792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</a:p>
          <a:p>
            <a:pPr>
              <a:lnSpc>
                <a:spcPts val="1300"/>
              </a:lnSpc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Flow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1365250" y="2419350"/>
            <a:ext cx="95378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Discover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4127500" y="2419350"/>
            <a:ext cx="711733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Define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6413500" y="2419350"/>
            <a:ext cx="74058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Design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8172450" y="2419350"/>
            <a:ext cx="901401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Validate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9690100" y="2419350"/>
            <a:ext cx="883255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Develop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2527300" y="3638550"/>
            <a:ext cx="5466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7145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</a:p>
          <a:p>
            <a:pPr>
              <a:lnSpc>
                <a:spcPts val="1300"/>
              </a:lnSpc>
              <a:tabLst>
                <a:tab pos="17145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3492500" y="342900"/>
            <a:ext cx="5022785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946150" algn="l"/>
              </a:tabLst>
            </a:pPr>
            <a:r>
              <a:rPr lang="en-US" altLang="zh-CN" sz="900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</a:p>
          <a:p>
            <a:pPr>
              <a:lnSpc>
                <a:spcPts val="4100"/>
              </a:lnSpc>
              <a:tabLst>
                <a:tab pos="946150" algn="l"/>
              </a:tabLst>
            </a:pP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Research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Discovery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Phase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939800" y="4013200"/>
            <a:ext cx="79829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3335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Business</a:t>
            </a:r>
          </a:p>
          <a:p>
            <a:pPr>
              <a:lnSpc>
                <a:spcPts val="1300"/>
              </a:lnSpc>
              <a:tabLst>
                <a:tab pos="13335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Requirement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132547" y="6102350"/>
            <a:ext cx="11678453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0"/>
              </a:lnSpc>
              <a:tabLst>
                <a:tab pos="4648200" algn="l"/>
              </a:tabLst>
            </a:pPr>
            <a:r>
              <a:rPr lang="en-US" altLang="zh-CN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CREATE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DURING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RESEARCH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PHASE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HELP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IDENTIFY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EMPATHISE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WITH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USERS</a:t>
            </a:r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500"/>
              </a:lnSpc>
            </a:pPr>
            <a:endParaRPr lang="en-US" altLang="zh-CN" sz="800" dirty="0"/>
          </a:p>
          <a:p>
            <a:pPr>
              <a:lnSpc>
                <a:spcPts val="1250"/>
              </a:lnSpc>
              <a:tabLst>
                <a:tab pos="4648200" algn="l"/>
              </a:tabLst>
            </a:pPr>
            <a:r>
              <a:rPr lang="en-US" altLang="zh-CN" sz="800" dirty="0"/>
              <a:t>	</a:t>
            </a:r>
            <a:r>
              <a:rPr lang="en-US" altLang="zh-CN" sz="9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General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Assembly: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User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Persona</a:t>
            </a:r>
            <a:r>
              <a:rPr lang="en-US" altLang="zh-CN" sz="9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20480431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5" name="Freeform 3"/>
          <p:cNvSpPr/>
          <p:nvPr/>
        </p:nvSpPr>
        <p:spPr>
          <a:xfrm>
            <a:off x="2863850" y="2451100"/>
            <a:ext cx="12700" cy="819150"/>
          </a:xfrm>
          <a:custGeom>
            <a:avLst/>
            <a:gdLst>
              <a:gd name="connsiteX0" fmla="*/ 12700 w 25400"/>
              <a:gd name="connsiteY0" fmla="*/ 1625600 h 1638300"/>
              <a:gd name="connsiteX1" fmla="*/ 12700 w 25400"/>
              <a:gd name="connsiteY1" fmla="*/ 1615930 h 1638300"/>
              <a:gd name="connsiteX2" fmla="*/ 12700 w 25400"/>
              <a:gd name="connsiteY2" fmla="*/ 12700 h 163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1638300">
                <a:moveTo>
                  <a:pt x="12700" y="1625600"/>
                </a:moveTo>
                <a:lnTo>
                  <a:pt x="12700" y="1615930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6" name="Freeform 3"/>
          <p:cNvSpPr/>
          <p:nvPr/>
        </p:nvSpPr>
        <p:spPr>
          <a:xfrm>
            <a:off x="2839720" y="3257550"/>
            <a:ext cx="60960" cy="60960"/>
          </a:xfrm>
          <a:custGeom>
            <a:avLst/>
            <a:gdLst>
              <a:gd name="connsiteX0" fmla="*/ 0 w 121920"/>
              <a:gd name="connsiteY0" fmla="*/ 0 h 121919"/>
              <a:gd name="connsiteX1" fmla="*/ 60959 w 121920"/>
              <a:gd name="connsiteY1" fmla="*/ 121919 h 121919"/>
              <a:gd name="connsiteX2" fmla="*/ 121919 w 121920"/>
              <a:gd name="connsiteY2" fmla="*/ 0 h 121919"/>
              <a:gd name="connsiteX3" fmla="*/ 0 w 121920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0" h="121919">
                <a:moveTo>
                  <a:pt x="0" y="0"/>
                </a:moveTo>
                <a:lnTo>
                  <a:pt x="60959" y="121919"/>
                </a:lnTo>
                <a:lnTo>
                  <a:pt x="121919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7" name="Freeform 3"/>
          <p:cNvSpPr/>
          <p:nvPr/>
        </p:nvSpPr>
        <p:spPr>
          <a:xfrm>
            <a:off x="9842502" y="2565400"/>
            <a:ext cx="12700" cy="825500"/>
          </a:xfrm>
          <a:custGeom>
            <a:avLst/>
            <a:gdLst>
              <a:gd name="connsiteX0" fmla="*/ 12700 w 25400"/>
              <a:gd name="connsiteY0" fmla="*/ 1638299 h 1651000"/>
              <a:gd name="connsiteX1" fmla="*/ 12700 w 25400"/>
              <a:gd name="connsiteY1" fmla="*/ 1631295 h 1651000"/>
              <a:gd name="connsiteX2" fmla="*/ 12700 w 25400"/>
              <a:gd name="connsiteY2" fmla="*/ 12700 h 165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1651000">
                <a:moveTo>
                  <a:pt x="12700" y="1638299"/>
                </a:moveTo>
                <a:lnTo>
                  <a:pt x="12700" y="163129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8" name="Freeform 3"/>
          <p:cNvSpPr/>
          <p:nvPr/>
        </p:nvSpPr>
        <p:spPr>
          <a:xfrm>
            <a:off x="9818370" y="3378200"/>
            <a:ext cx="60961" cy="60960"/>
          </a:xfrm>
          <a:custGeom>
            <a:avLst/>
            <a:gdLst>
              <a:gd name="connsiteX0" fmla="*/ 0 w 121921"/>
              <a:gd name="connsiteY0" fmla="*/ 0 h 121919"/>
              <a:gd name="connsiteX1" fmla="*/ 60960 w 121921"/>
              <a:gd name="connsiteY1" fmla="*/ 121919 h 121919"/>
              <a:gd name="connsiteX2" fmla="*/ 121921 w 121921"/>
              <a:gd name="connsiteY2" fmla="*/ 0 h 121919"/>
              <a:gd name="connsiteX3" fmla="*/ 0 w 121921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1" h="121919">
                <a:moveTo>
                  <a:pt x="0" y="0"/>
                </a:moveTo>
                <a:lnTo>
                  <a:pt x="60960" y="121919"/>
                </a:lnTo>
                <a:lnTo>
                  <a:pt x="121921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9" name="Freeform 3"/>
          <p:cNvSpPr/>
          <p:nvPr/>
        </p:nvSpPr>
        <p:spPr>
          <a:xfrm>
            <a:off x="8629649" y="2463800"/>
            <a:ext cx="12700" cy="927100"/>
          </a:xfrm>
          <a:custGeom>
            <a:avLst/>
            <a:gdLst>
              <a:gd name="connsiteX0" fmla="*/ 12700 w 25400"/>
              <a:gd name="connsiteY0" fmla="*/ 1841499 h 1854200"/>
              <a:gd name="connsiteX1" fmla="*/ 12700 w 25400"/>
              <a:gd name="connsiteY1" fmla="*/ 1834495 h 1854200"/>
              <a:gd name="connsiteX2" fmla="*/ 12700 w 25400"/>
              <a:gd name="connsiteY2" fmla="*/ 12700 h 185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1854200">
                <a:moveTo>
                  <a:pt x="12700" y="1841499"/>
                </a:moveTo>
                <a:lnTo>
                  <a:pt x="12700" y="183449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0" name="Freeform 3"/>
          <p:cNvSpPr/>
          <p:nvPr/>
        </p:nvSpPr>
        <p:spPr>
          <a:xfrm>
            <a:off x="8605520" y="3378200"/>
            <a:ext cx="60961" cy="60960"/>
          </a:xfrm>
          <a:custGeom>
            <a:avLst/>
            <a:gdLst>
              <a:gd name="connsiteX0" fmla="*/ 0 w 121921"/>
              <a:gd name="connsiteY0" fmla="*/ 0 h 121919"/>
              <a:gd name="connsiteX1" fmla="*/ 60960 w 121921"/>
              <a:gd name="connsiteY1" fmla="*/ 121919 h 121919"/>
              <a:gd name="connsiteX2" fmla="*/ 121921 w 121921"/>
              <a:gd name="connsiteY2" fmla="*/ 0 h 121919"/>
              <a:gd name="connsiteX3" fmla="*/ 0 w 121921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1" h="121919">
                <a:moveTo>
                  <a:pt x="0" y="0"/>
                </a:moveTo>
                <a:lnTo>
                  <a:pt x="60960" y="121919"/>
                </a:lnTo>
                <a:lnTo>
                  <a:pt x="121921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1" name="Freeform 3"/>
          <p:cNvSpPr/>
          <p:nvPr/>
        </p:nvSpPr>
        <p:spPr>
          <a:xfrm>
            <a:off x="6172200" y="2463800"/>
            <a:ext cx="12700" cy="927100"/>
          </a:xfrm>
          <a:custGeom>
            <a:avLst/>
            <a:gdLst>
              <a:gd name="connsiteX0" fmla="*/ 12700 w 25400"/>
              <a:gd name="connsiteY0" fmla="*/ 1841499 h 1854200"/>
              <a:gd name="connsiteX1" fmla="*/ 12700 w 25400"/>
              <a:gd name="connsiteY1" fmla="*/ 1834495 h 1854200"/>
              <a:gd name="connsiteX2" fmla="*/ 12700 w 25400"/>
              <a:gd name="connsiteY2" fmla="*/ 12700 h 185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1854200">
                <a:moveTo>
                  <a:pt x="12700" y="1841499"/>
                </a:moveTo>
                <a:lnTo>
                  <a:pt x="12700" y="183449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2" name="Freeform 3"/>
          <p:cNvSpPr/>
          <p:nvPr/>
        </p:nvSpPr>
        <p:spPr>
          <a:xfrm>
            <a:off x="6148070" y="3378200"/>
            <a:ext cx="60960" cy="60960"/>
          </a:xfrm>
          <a:custGeom>
            <a:avLst/>
            <a:gdLst>
              <a:gd name="connsiteX0" fmla="*/ 0 w 121919"/>
              <a:gd name="connsiteY0" fmla="*/ 0 h 121919"/>
              <a:gd name="connsiteX1" fmla="*/ 60959 w 121919"/>
              <a:gd name="connsiteY1" fmla="*/ 121919 h 121919"/>
              <a:gd name="connsiteX2" fmla="*/ 121919 w 121919"/>
              <a:gd name="connsiteY2" fmla="*/ 0 h 121919"/>
              <a:gd name="connsiteX3" fmla="*/ 0 w 121919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19" h="121919">
                <a:moveTo>
                  <a:pt x="0" y="0"/>
                </a:moveTo>
                <a:lnTo>
                  <a:pt x="60959" y="121919"/>
                </a:lnTo>
                <a:lnTo>
                  <a:pt x="121919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3" name="Freeform 3"/>
          <p:cNvSpPr/>
          <p:nvPr/>
        </p:nvSpPr>
        <p:spPr>
          <a:xfrm>
            <a:off x="3987800" y="2393950"/>
            <a:ext cx="12700" cy="1149350"/>
          </a:xfrm>
          <a:custGeom>
            <a:avLst/>
            <a:gdLst>
              <a:gd name="connsiteX0" fmla="*/ 12700 w 25400"/>
              <a:gd name="connsiteY0" fmla="*/ 2286000 h 2298700"/>
              <a:gd name="connsiteX1" fmla="*/ 12700 w 25400"/>
              <a:gd name="connsiteY1" fmla="*/ 2274131 h 2298700"/>
              <a:gd name="connsiteX2" fmla="*/ 12700 w 25400"/>
              <a:gd name="connsiteY2" fmla="*/ 12700 h 2298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2298700">
                <a:moveTo>
                  <a:pt x="12700" y="2286000"/>
                </a:moveTo>
                <a:lnTo>
                  <a:pt x="12700" y="2274131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F6D428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4" name="Freeform 3"/>
          <p:cNvSpPr/>
          <p:nvPr/>
        </p:nvSpPr>
        <p:spPr>
          <a:xfrm>
            <a:off x="3963670" y="3530600"/>
            <a:ext cx="60960" cy="60960"/>
          </a:xfrm>
          <a:custGeom>
            <a:avLst/>
            <a:gdLst>
              <a:gd name="connsiteX0" fmla="*/ 0 w 121919"/>
              <a:gd name="connsiteY0" fmla="*/ 0 h 121919"/>
              <a:gd name="connsiteX1" fmla="*/ 60959 w 121919"/>
              <a:gd name="connsiteY1" fmla="*/ 121919 h 121919"/>
              <a:gd name="connsiteX2" fmla="*/ 121919 w 121919"/>
              <a:gd name="connsiteY2" fmla="*/ 0 h 121919"/>
              <a:gd name="connsiteX3" fmla="*/ 0 w 121919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19" h="121919">
                <a:moveTo>
                  <a:pt x="0" y="0"/>
                </a:moveTo>
                <a:lnTo>
                  <a:pt x="60959" y="121919"/>
                </a:lnTo>
                <a:lnTo>
                  <a:pt x="121919" y="0"/>
                </a:lnTo>
                <a:lnTo>
                  <a:pt x="0" y="0"/>
                </a:lnTo>
              </a:path>
            </a:pathLst>
          </a:custGeom>
          <a:solidFill>
            <a:srgbClr val="F6D42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5" name="Freeform 3"/>
          <p:cNvSpPr/>
          <p:nvPr/>
        </p:nvSpPr>
        <p:spPr>
          <a:xfrm>
            <a:off x="1403350" y="2552700"/>
            <a:ext cx="12700" cy="927100"/>
          </a:xfrm>
          <a:custGeom>
            <a:avLst/>
            <a:gdLst>
              <a:gd name="connsiteX0" fmla="*/ 12700 w 25400"/>
              <a:gd name="connsiteY0" fmla="*/ 12700 h 1854199"/>
              <a:gd name="connsiteX1" fmla="*/ 12700 w 25400"/>
              <a:gd name="connsiteY1" fmla="*/ 1831109 h 1854199"/>
              <a:gd name="connsiteX2" fmla="*/ 12700 w 25400"/>
              <a:gd name="connsiteY2" fmla="*/ 1841499 h 1854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1854199">
                <a:moveTo>
                  <a:pt x="12700" y="12700"/>
                </a:moveTo>
                <a:lnTo>
                  <a:pt x="12700" y="1831109"/>
                </a:lnTo>
                <a:lnTo>
                  <a:pt x="12700" y="1841499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6" name="Freeform 3"/>
          <p:cNvSpPr/>
          <p:nvPr/>
        </p:nvSpPr>
        <p:spPr>
          <a:xfrm>
            <a:off x="1379220" y="3467100"/>
            <a:ext cx="60960" cy="60960"/>
          </a:xfrm>
          <a:custGeom>
            <a:avLst/>
            <a:gdLst>
              <a:gd name="connsiteX0" fmla="*/ 0 w 121920"/>
              <a:gd name="connsiteY0" fmla="*/ 0 h 121919"/>
              <a:gd name="connsiteX1" fmla="*/ 60960 w 121920"/>
              <a:gd name="connsiteY1" fmla="*/ 121919 h 121919"/>
              <a:gd name="connsiteX2" fmla="*/ 121920 w 121920"/>
              <a:gd name="connsiteY2" fmla="*/ 0 h 121919"/>
              <a:gd name="connsiteX3" fmla="*/ 0 w 121920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0" h="121919">
                <a:moveTo>
                  <a:pt x="0" y="0"/>
                </a:moveTo>
                <a:lnTo>
                  <a:pt x="60960" y="121919"/>
                </a:lnTo>
                <a:lnTo>
                  <a:pt x="121920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7" name="Freeform 3"/>
          <p:cNvSpPr/>
          <p:nvPr/>
        </p:nvSpPr>
        <p:spPr>
          <a:xfrm>
            <a:off x="812024" y="3764605"/>
            <a:ext cx="1196354" cy="886035"/>
          </a:xfrm>
          <a:custGeom>
            <a:avLst/>
            <a:gdLst>
              <a:gd name="connsiteX0" fmla="*/ 2042304 w 2392707"/>
              <a:gd name="connsiteY0" fmla="*/ 259512 h 1772070"/>
              <a:gd name="connsiteX1" fmla="*/ 2042304 w 2392707"/>
              <a:gd name="connsiteY1" fmla="*/ 1512557 h 1772070"/>
              <a:gd name="connsiteX2" fmla="*/ 350403 w 2392707"/>
              <a:gd name="connsiteY2" fmla="*/ 1512557 h 1772070"/>
              <a:gd name="connsiteX3" fmla="*/ 350403 w 2392707"/>
              <a:gd name="connsiteY3" fmla="*/ 259512 h 1772070"/>
              <a:gd name="connsiteX4" fmla="*/ 2042304 w 2392707"/>
              <a:gd name="connsiteY4" fmla="*/ 259512 h 17720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92707" h="1772070">
                <a:moveTo>
                  <a:pt x="2042304" y="259512"/>
                </a:moveTo>
                <a:cubicBezTo>
                  <a:pt x="2509509" y="605532"/>
                  <a:pt x="2509509" y="1166538"/>
                  <a:pt x="2042304" y="1512557"/>
                </a:cubicBezTo>
                <a:cubicBezTo>
                  <a:pt x="1575099" y="1858574"/>
                  <a:pt x="817608" y="1858574"/>
                  <a:pt x="350403" y="1512557"/>
                </a:cubicBezTo>
                <a:cubicBezTo>
                  <a:pt x="-116801" y="1166538"/>
                  <a:pt x="-116801" y="605532"/>
                  <a:pt x="350403" y="259512"/>
                </a:cubicBezTo>
                <a:cubicBezTo>
                  <a:pt x="817608" y="-86504"/>
                  <a:pt x="1575099" y="-86504"/>
                  <a:pt x="2042304" y="259512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8" name="Freeform 3"/>
          <p:cNvSpPr/>
          <p:nvPr/>
        </p:nvSpPr>
        <p:spPr>
          <a:xfrm>
            <a:off x="3626492" y="3686248"/>
            <a:ext cx="749236" cy="615749"/>
          </a:xfrm>
          <a:custGeom>
            <a:avLst/>
            <a:gdLst>
              <a:gd name="connsiteX0" fmla="*/ 1279026 w 1498472"/>
              <a:gd name="connsiteY0" fmla="*/ 180349 h 1231497"/>
              <a:gd name="connsiteX1" fmla="*/ 1279026 w 1498472"/>
              <a:gd name="connsiteY1" fmla="*/ 1051149 h 1231497"/>
              <a:gd name="connsiteX2" fmla="*/ 219446 w 1498472"/>
              <a:gd name="connsiteY2" fmla="*/ 1051149 h 1231497"/>
              <a:gd name="connsiteX3" fmla="*/ 219446 w 1498472"/>
              <a:gd name="connsiteY3" fmla="*/ 180349 h 1231497"/>
              <a:gd name="connsiteX4" fmla="*/ 1279026 w 1498472"/>
              <a:gd name="connsiteY4" fmla="*/ 180349 h 12314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98472" h="1231497">
                <a:moveTo>
                  <a:pt x="1279026" y="180349"/>
                </a:moveTo>
                <a:cubicBezTo>
                  <a:pt x="1571621" y="420813"/>
                  <a:pt x="1571621" y="810684"/>
                  <a:pt x="1279026" y="1051149"/>
                </a:cubicBezTo>
                <a:cubicBezTo>
                  <a:pt x="986432" y="1291614"/>
                  <a:pt x="512041" y="1291614"/>
                  <a:pt x="219446" y="1051149"/>
                </a:cubicBezTo>
                <a:cubicBezTo>
                  <a:pt x="-73149" y="810684"/>
                  <a:pt x="-73149" y="420813"/>
                  <a:pt x="219446" y="180349"/>
                </a:cubicBezTo>
                <a:cubicBezTo>
                  <a:pt x="512041" y="-60116"/>
                  <a:pt x="986432" y="-60116"/>
                  <a:pt x="1279026" y="180349"/>
                </a:cubicBezTo>
              </a:path>
            </a:pathLst>
          </a:custGeom>
          <a:solidFill>
            <a:srgbClr val="F6D42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9" name="Freeform 3"/>
          <p:cNvSpPr/>
          <p:nvPr/>
        </p:nvSpPr>
        <p:spPr>
          <a:xfrm>
            <a:off x="5054600" y="2463800"/>
            <a:ext cx="12700" cy="927100"/>
          </a:xfrm>
          <a:custGeom>
            <a:avLst/>
            <a:gdLst>
              <a:gd name="connsiteX0" fmla="*/ 12700 w 25400"/>
              <a:gd name="connsiteY0" fmla="*/ 1841499 h 1854200"/>
              <a:gd name="connsiteX1" fmla="*/ 12700 w 25400"/>
              <a:gd name="connsiteY1" fmla="*/ 1834495 h 1854200"/>
              <a:gd name="connsiteX2" fmla="*/ 12700 w 25400"/>
              <a:gd name="connsiteY2" fmla="*/ 12700 h 185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1854200">
                <a:moveTo>
                  <a:pt x="12700" y="1841499"/>
                </a:moveTo>
                <a:lnTo>
                  <a:pt x="12700" y="183449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0" name="Freeform 3"/>
          <p:cNvSpPr/>
          <p:nvPr/>
        </p:nvSpPr>
        <p:spPr>
          <a:xfrm>
            <a:off x="5030470" y="3378200"/>
            <a:ext cx="60960" cy="60960"/>
          </a:xfrm>
          <a:custGeom>
            <a:avLst/>
            <a:gdLst>
              <a:gd name="connsiteX0" fmla="*/ 0 w 121919"/>
              <a:gd name="connsiteY0" fmla="*/ 0 h 121919"/>
              <a:gd name="connsiteX1" fmla="*/ 60959 w 121919"/>
              <a:gd name="connsiteY1" fmla="*/ 121919 h 121919"/>
              <a:gd name="connsiteX2" fmla="*/ 121919 w 121919"/>
              <a:gd name="connsiteY2" fmla="*/ 0 h 121919"/>
              <a:gd name="connsiteX3" fmla="*/ 0 w 121919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19" h="121919">
                <a:moveTo>
                  <a:pt x="0" y="0"/>
                </a:moveTo>
                <a:lnTo>
                  <a:pt x="60959" y="121919"/>
                </a:lnTo>
                <a:lnTo>
                  <a:pt x="121919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1" name="Freeform 3"/>
          <p:cNvSpPr/>
          <p:nvPr/>
        </p:nvSpPr>
        <p:spPr>
          <a:xfrm>
            <a:off x="7302502" y="2552700"/>
            <a:ext cx="12700" cy="838200"/>
          </a:xfrm>
          <a:custGeom>
            <a:avLst/>
            <a:gdLst>
              <a:gd name="connsiteX0" fmla="*/ 12700 w 25400"/>
              <a:gd name="connsiteY0" fmla="*/ 1663699 h 1676400"/>
              <a:gd name="connsiteX1" fmla="*/ 12700 w 25400"/>
              <a:gd name="connsiteY1" fmla="*/ 1656695 h 1676400"/>
              <a:gd name="connsiteX2" fmla="*/ 12700 w 25400"/>
              <a:gd name="connsiteY2" fmla="*/ 12700 h 167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1676400">
                <a:moveTo>
                  <a:pt x="12700" y="1663699"/>
                </a:moveTo>
                <a:lnTo>
                  <a:pt x="12700" y="165669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2" name="Freeform 3"/>
          <p:cNvSpPr/>
          <p:nvPr/>
        </p:nvSpPr>
        <p:spPr>
          <a:xfrm>
            <a:off x="7278370" y="3378200"/>
            <a:ext cx="60961" cy="60960"/>
          </a:xfrm>
          <a:custGeom>
            <a:avLst/>
            <a:gdLst>
              <a:gd name="connsiteX0" fmla="*/ 0 w 121921"/>
              <a:gd name="connsiteY0" fmla="*/ 0 h 121919"/>
              <a:gd name="connsiteX1" fmla="*/ 60960 w 121921"/>
              <a:gd name="connsiteY1" fmla="*/ 121919 h 121919"/>
              <a:gd name="connsiteX2" fmla="*/ 121921 w 121921"/>
              <a:gd name="connsiteY2" fmla="*/ 0 h 121919"/>
              <a:gd name="connsiteX3" fmla="*/ 0 w 121921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1" h="121919">
                <a:moveTo>
                  <a:pt x="0" y="0"/>
                </a:moveTo>
                <a:lnTo>
                  <a:pt x="60960" y="121919"/>
                </a:lnTo>
                <a:lnTo>
                  <a:pt x="121921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3" name="Freeform 3"/>
          <p:cNvSpPr/>
          <p:nvPr/>
        </p:nvSpPr>
        <p:spPr>
          <a:xfrm>
            <a:off x="7562848" y="2338954"/>
            <a:ext cx="777261" cy="276638"/>
          </a:xfrm>
          <a:custGeom>
            <a:avLst/>
            <a:gdLst>
              <a:gd name="connsiteX0" fmla="*/ 6350 w 1554522"/>
              <a:gd name="connsiteY0" fmla="*/ 490993 h 553275"/>
              <a:gd name="connsiteX1" fmla="*/ 6350 w 1554522"/>
              <a:gd name="connsiteY1" fmla="*/ 481843 h 553275"/>
              <a:gd name="connsiteX2" fmla="*/ 1548172 w 1554522"/>
              <a:gd name="connsiteY2" fmla="*/ 546925 h 553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554522" h="553275">
                <a:moveTo>
                  <a:pt x="6350" y="490993"/>
                </a:moveTo>
                <a:lnTo>
                  <a:pt x="6350" y="481843"/>
                </a:lnTo>
                <a:cubicBezTo>
                  <a:pt x="521144" y="-173777"/>
                  <a:pt x="1037200" y="-152080"/>
                  <a:pt x="1548172" y="54692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4" name="Freeform 3"/>
          <p:cNvSpPr/>
          <p:nvPr/>
        </p:nvSpPr>
        <p:spPr>
          <a:xfrm>
            <a:off x="7544860" y="2570380"/>
            <a:ext cx="38240" cy="41852"/>
          </a:xfrm>
          <a:custGeom>
            <a:avLst/>
            <a:gdLst>
              <a:gd name="connsiteX0" fmla="*/ 15875 w 76479"/>
              <a:gd name="connsiteY0" fmla="*/ 0 h 83704"/>
              <a:gd name="connsiteX1" fmla="*/ 0 w 76479"/>
              <a:gd name="connsiteY1" fmla="*/ 83704 h 83704"/>
              <a:gd name="connsiteX2" fmla="*/ 76479 w 76479"/>
              <a:gd name="connsiteY2" fmla="*/ 46175 h 83704"/>
              <a:gd name="connsiteX3" fmla="*/ 15875 w 76479"/>
              <a:gd name="connsiteY3" fmla="*/ 0 h 837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479" h="83704">
                <a:moveTo>
                  <a:pt x="15875" y="0"/>
                </a:moveTo>
                <a:lnTo>
                  <a:pt x="0" y="83704"/>
                </a:lnTo>
                <a:lnTo>
                  <a:pt x="76479" y="46175"/>
                </a:lnTo>
                <a:lnTo>
                  <a:pt x="1587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5" name="Freeform 3"/>
          <p:cNvSpPr/>
          <p:nvPr/>
        </p:nvSpPr>
        <p:spPr>
          <a:xfrm>
            <a:off x="10515597" y="2571750"/>
            <a:ext cx="12700" cy="1873250"/>
          </a:xfrm>
          <a:custGeom>
            <a:avLst/>
            <a:gdLst>
              <a:gd name="connsiteX0" fmla="*/ 12700 w 25400"/>
              <a:gd name="connsiteY0" fmla="*/ 3733800 h 3746500"/>
              <a:gd name="connsiteX1" fmla="*/ 12700 w 25400"/>
              <a:gd name="connsiteY1" fmla="*/ 3718161 h 3746500"/>
              <a:gd name="connsiteX2" fmla="*/ 12700 w 25400"/>
              <a:gd name="connsiteY2" fmla="*/ 12700 h 37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3746500">
                <a:moveTo>
                  <a:pt x="12700" y="3733800"/>
                </a:moveTo>
                <a:lnTo>
                  <a:pt x="12700" y="3718161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6" name="Freeform 3"/>
          <p:cNvSpPr/>
          <p:nvPr/>
        </p:nvSpPr>
        <p:spPr>
          <a:xfrm>
            <a:off x="10491470" y="4432300"/>
            <a:ext cx="60961" cy="60960"/>
          </a:xfrm>
          <a:custGeom>
            <a:avLst/>
            <a:gdLst>
              <a:gd name="connsiteX0" fmla="*/ 0 w 121921"/>
              <a:gd name="connsiteY0" fmla="*/ 0 h 121919"/>
              <a:gd name="connsiteX1" fmla="*/ 60960 w 121921"/>
              <a:gd name="connsiteY1" fmla="*/ 121919 h 121919"/>
              <a:gd name="connsiteX2" fmla="*/ 121921 w 121921"/>
              <a:gd name="connsiteY2" fmla="*/ 0 h 121919"/>
              <a:gd name="connsiteX3" fmla="*/ 0 w 121921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1" h="121919">
                <a:moveTo>
                  <a:pt x="0" y="0"/>
                </a:moveTo>
                <a:lnTo>
                  <a:pt x="60960" y="121919"/>
                </a:lnTo>
                <a:lnTo>
                  <a:pt x="121921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7" name="Freeform 3"/>
          <p:cNvSpPr/>
          <p:nvPr/>
        </p:nvSpPr>
        <p:spPr>
          <a:xfrm>
            <a:off x="4681010" y="3503168"/>
            <a:ext cx="755116" cy="749030"/>
          </a:xfrm>
          <a:custGeom>
            <a:avLst/>
            <a:gdLst>
              <a:gd name="connsiteX0" fmla="*/ 1289063 w 1510231"/>
              <a:gd name="connsiteY0" fmla="*/ 219385 h 1498060"/>
              <a:gd name="connsiteX1" fmla="*/ 1289063 w 1510231"/>
              <a:gd name="connsiteY1" fmla="*/ 1278674 h 1498060"/>
              <a:gd name="connsiteX2" fmla="*/ 221168 w 1510231"/>
              <a:gd name="connsiteY2" fmla="*/ 1278674 h 1498060"/>
              <a:gd name="connsiteX3" fmla="*/ 221168 w 1510231"/>
              <a:gd name="connsiteY3" fmla="*/ 219385 h 1498060"/>
              <a:gd name="connsiteX4" fmla="*/ 1289063 w 1510231"/>
              <a:gd name="connsiteY4" fmla="*/ 219385 h 1498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0231" h="1498060">
                <a:moveTo>
                  <a:pt x="1289063" y="219385"/>
                </a:moveTo>
                <a:cubicBezTo>
                  <a:pt x="1583954" y="511900"/>
                  <a:pt x="1583954" y="986159"/>
                  <a:pt x="1289063" y="1278674"/>
                </a:cubicBezTo>
                <a:cubicBezTo>
                  <a:pt x="994172" y="1571188"/>
                  <a:pt x="516059" y="1571188"/>
                  <a:pt x="221168" y="1278674"/>
                </a:cubicBezTo>
                <a:cubicBezTo>
                  <a:pt x="-73723" y="986159"/>
                  <a:pt x="-73723" y="511900"/>
                  <a:pt x="221168" y="219385"/>
                </a:cubicBezTo>
                <a:cubicBezTo>
                  <a:pt x="516059" y="-73128"/>
                  <a:pt x="994172" y="-73128"/>
                  <a:pt x="1289063" y="219385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8" name="Freeform 3"/>
          <p:cNvSpPr/>
          <p:nvPr/>
        </p:nvSpPr>
        <p:spPr>
          <a:xfrm>
            <a:off x="8108758" y="3507692"/>
            <a:ext cx="1051017" cy="870903"/>
          </a:xfrm>
          <a:custGeom>
            <a:avLst/>
            <a:gdLst>
              <a:gd name="connsiteX0" fmla="*/ 1794195 w 2102034"/>
              <a:gd name="connsiteY0" fmla="*/ 255082 h 1741806"/>
              <a:gd name="connsiteX1" fmla="*/ 1794195 w 2102034"/>
              <a:gd name="connsiteY1" fmla="*/ 1486725 h 1741806"/>
              <a:gd name="connsiteX2" fmla="*/ 307838 w 2102034"/>
              <a:gd name="connsiteY2" fmla="*/ 1486725 h 1741806"/>
              <a:gd name="connsiteX3" fmla="*/ 307838 w 2102034"/>
              <a:gd name="connsiteY3" fmla="*/ 255082 h 1741806"/>
              <a:gd name="connsiteX4" fmla="*/ 1794195 w 2102034"/>
              <a:gd name="connsiteY4" fmla="*/ 255082 h 17418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02034" h="1741806">
                <a:moveTo>
                  <a:pt x="1794195" y="255082"/>
                </a:moveTo>
                <a:cubicBezTo>
                  <a:pt x="2204646" y="595190"/>
                  <a:pt x="2204646" y="1146616"/>
                  <a:pt x="1794195" y="1486725"/>
                </a:cubicBezTo>
                <a:cubicBezTo>
                  <a:pt x="1383757" y="1826834"/>
                  <a:pt x="718289" y="1826834"/>
                  <a:pt x="307838" y="1486725"/>
                </a:cubicBezTo>
                <a:cubicBezTo>
                  <a:pt x="-102612" y="1146616"/>
                  <a:pt x="-102612" y="595190"/>
                  <a:pt x="307838" y="255082"/>
                </a:cubicBezTo>
                <a:cubicBezTo>
                  <a:pt x="718289" y="-85027"/>
                  <a:pt x="1383757" y="-85027"/>
                  <a:pt x="1794195" y="255082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9" name="Freeform 3"/>
          <p:cNvSpPr/>
          <p:nvPr/>
        </p:nvSpPr>
        <p:spPr>
          <a:xfrm>
            <a:off x="9434343" y="3507692"/>
            <a:ext cx="890729" cy="870903"/>
          </a:xfrm>
          <a:custGeom>
            <a:avLst/>
            <a:gdLst>
              <a:gd name="connsiteX0" fmla="*/ 1520567 w 1781457"/>
              <a:gd name="connsiteY0" fmla="*/ 255082 h 1741806"/>
              <a:gd name="connsiteX1" fmla="*/ 1520567 w 1781457"/>
              <a:gd name="connsiteY1" fmla="*/ 1486725 h 1741806"/>
              <a:gd name="connsiteX2" fmla="*/ 260880 w 1781457"/>
              <a:gd name="connsiteY2" fmla="*/ 1486725 h 1741806"/>
              <a:gd name="connsiteX3" fmla="*/ 260880 w 1781457"/>
              <a:gd name="connsiteY3" fmla="*/ 255082 h 1741806"/>
              <a:gd name="connsiteX4" fmla="*/ 1520567 w 1781457"/>
              <a:gd name="connsiteY4" fmla="*/ 255082 h 17418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1457" h="1741806">
                <a:moveTo>
                  <a:pt x="1520567" y="255082"/>
                </a:moveTo>
                <a:cubicBezTo>
                  <a:pt x="1868420" y="595190"/>
                  <a:pt x="1868420" y="1146616"/>
                  <a:pt x="1520567" y="1486725"/>
                </a:cubicBezTo>
                <a:cubicBezTo>
                  <a:pt x="1172714" y="1826834"/>
                  <a:pt x="608733" y="1826834"/>
                  <a:pt x="260880" y="1486725"/>
                </a:cubicBezTo>
                <a:cubicBezTo>
                  <a:pt x="-86960" y="1146616"/>
                  <a:pt x="-86960" y="595190"/>
                  <a:pt x="260880" y="255082"/>
                </a:cubicBezTo>
                <a:cubicBezTo>
                  <a:pt x="608733" y="-85027"/>
                  <a:pt x="1172714" y="-85027"/>
                  <a:pt x="1520567" y="255082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0" name="Freeform 3"/>
          <p:cNvSpPr/>
          <p:nvPr/>
        </p:nvSpPr>
        <p:spPr>
          <a:xfrm>
            <a:off x="10077510" y="4555451"/>
            <a:ext cx="890733" cy="635000"/>
          </a:xfrm>
          <a:custGeom>
            <a:avLst/>
            <a:gdLst>
              <a:gd name="connsiteX0" fmla="*/ 1520576 w 1781466"/>
              <a:gd name="connsiteY0" fmla="*/ 185987 h 1270000"/>
              <a:gd name="connsiteX1" fmla="*/ 1520576 w 1781466"/>
              <a:gd name="connsiteY1" fmla="*/ 1084012 h 1270000"/>
              <a:gd name="connsiteX2" fmla="*/ 260889 w 1781466"/>
              <a:gd name="connsiteY2" fmla="*/ 1084012 h 1270000"/>
              <a:gd name="connsiteX3" fmla="*/ 260889 w 1781466"/>
              <a:gd name="connsiteY3" fmla="*/ 185987 h 1270000"/>
              <a:gd name="connsiteX4" fmla="*/ 1520576 w 1781466"/>
              <a:gd name="connsiteY4" fmla="*/ 185987 h 127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1466" h="1270000">
                <a:moveTo>
                  <a:pt x="1520576" y="185987"/>
                </a:moveTo>
                <a:cubicBezTo>
                  <a:pt x="1868430" y="433969"/>
                  <a:pt x="1868430" y="836030"/>
                  <a:pt x="1520576" y="1084012"/>
                </a:cubicBezTo>
                <a:cubicBezTo>
                  <a:pt x="1172723" y="1331995"/>
                  <a:pt x="608742" y="1331995"/>
                  <a:pt x="260889" y="1084012"/>
                </a:cubicBezTo>
                <a:cubicBezTo>
                  <a:pt x="-86963" y="836030"/>
                  <a:pt x="-86963" y="433969"/>
                  <a:pt x="260889" y="185987"/>
                </a:cubicBezTo>
                <a:cubicBezTo>
                  <a:pt x="608742" y="-61995"/>
                  <a:pt x="1172723" y="-61995"/>
                  <a:pt x="1520576" y="185987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1" name="Freeform 3"/>
          <p:cNvSpPr/>
          <p:nvPr/>
        </p:nvSpPr>
        <p:spPr>
          <a:xfrm>
            <a:off x="6831557" y="3507692"/>
            <a:ext cx="980767" cy="972861"/>
          </a:xfrm>
          <a:custGeom>
            <a:avLst/>
            <a:gdLst>
              <a:gd name="connsiteX0" fmla="*/ 1674269 w 1961534"/>
              <a:gd name="connsiteY0" fmla="*/ 284944 h 1945721"/>
              <a:gd name="connsiteX1" fmla="*/ 1674269 w 1961534"/>
              <a:gd name="connsiteY1" fmla="*/ 1660777 h 1945721"/>
              <a:gd name="connsiteX2" fmla="*/ 287264 w 1961534"/>
              <a:gd name="connsiteY2" fmla="*/ 1660777 h 1945721"/>
              <a:gd name="connsiteX3" fmla="*/ 287264 w 1961534"/>
              <a:gd name="connsiteY3" fmla="*/ 284944 h 1945721"/>
              <a:gd name="connsiteX4" fmla="*/ 1674269 w 1961534"/>
              <a:gd name="connsiteY4" fmla="*/ 284944 h 1945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61534" h="1945721">
                <a:moveTo>
                  <a:pt x="1674269" y="284944"/>
                </a:moveTo>
                <a:cubicBezTo>
                  <a:pt x="2057289" y="664870"/>
                  <a:pt x="2057289" y="1280852"/>
                  <a:pt x="1674269" y="1660777"/>
                </a:cubicBezTo>
                <a:cubicBezTo>
                  <a:pt x="1291263" y="2040703"/>
                  <a:pt x="670272" y="2040703"/>
                  <a:pt x="287264" y="1660777"/>
                </a:cubicBezTo>
                <a:cubicBezTo>
                  <a:pt x="-95753" y="1280852"/>
                  <a:pt x="-95753" y="664870"/>
                  <a:pt x="287264" y="284944"/>
                </a:cubicBezTo>
                <a:cubicBezTo>
                  <a:pt x="670272" y="-94981"/>
                  <a:pt x="1291263" y="-94981"/>
                  <a:pt x="1674269" y="284944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2" name="Freeform 3"/>
          <p:cNvSpPr/>
          <p:nvPr/>
        </p:nvSpPr>
        <p:spPr>
          <a:xfrm>
            <a:off x="5799743" y="3507692"/>
            <a:ext cx="755114" cy="749030"/>
          </a:xfrm>
          <a:custGeom>
            <a:avLst/>
            <a:gdLst>
              <a:gd name="connsiteX0" fmla="*/ 1289058 w 1510228"/>
              <a:gd name="connsiteY0" fmla="*/ 219385 h 1498059"/>
              <a:gd name="connsiteX1" fmla="*/ 1289058 w 1510228"/>
              <a:gd name="connsiteY1" fmla="*/ 1278673 h 1498059"/>
              <a:gd name="connsiteX2" fmla="*/ 221168 w 1510228"/>
              <a:gd name="connsiteY2" fmla="*/ 1278673 h 1498059"/>
              <a:gd name="connsiteX3" fmla="*/ 221168 w 1510228"/>
              <a:gd name="connsiteY3" fmla="*/ 219385 h 1498059"/>
              <a:gd name="connsiteX4" fmla="*/ 1289058 w 1510228"/>
              <a:gd name="connsiteY4" fmla="*/ 219385 h 1498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0228" h="1498059">
                <a:moveTo>
                  <a:pt x="1289058" y="219385"/>
                </a:moveTo>
                <a:cubicBezTo>
                  <a:pt x="1583952" y="511900"/>
                  <a:pt x="1583952" y="986159"/>
                  <a:pt x="1289058" y="1278673"/>
                </a:cubicBezTo>
                <a:cubicBezTo>
                  <a:pt x="994171" y="1571187"/>
                  <a:pt x="516059" y="1571187"/>
                  <a:pt x="221168" y="1278673"/>
                </a:cubicBezTo>
                <a:cubicBezTo>
                  <a:pt x="-73722" y="986159"/>
                  <a:pt x="-73722" y="511900"/>
                  <a:pt x="221168" y="219385"/>
                </a:cubicBezTo>
                <a:cubicBezTo>
                  <a:pt x="516059" y="-73128"/>
                  <a:pt x="994171" y="-73128"/>
                  <a:pt x="1289058" y="219385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3" name="Freeform 3"/>
          <p:cNvSpPr/>
          <p:nvPr/>
        </p:nvSpPr>
        <p:spPr>
          <a:xfrm>
            <a:off x="0" y="5613400"/>
            <a:ext cx="12192000" cy="1238250"/>
          </a:xfrm>
          <a:custGeom>
            <a:avLst/>
            <a:gdLst>
              <a:gd name="connsiteX0" fmla="*/ 0 w 24384000"/>
              <a:gd name="connsiteY0" fmla="*/ 0 h 2476500"/>
              <a:gd name="connsiteX1" fmla="*/ 24384000 w 24384000"/>
              <a:gd name="connsiteY1" fmla="*/ 0 h 2476500"/>
              <a:gd name="connsiteX2" fmla="*/ 24384000 w 24384000"/>
              <a:gd name="connsiteY2" fmla="*/ 2476500 h 2476500"/>
              <a:gd name="connsiteX3" fmla="*/ 0 w 24384000"/>
              <a:gd name="connsiteY3" fmla="*/ 2476500 h 2476500"/>
              <a:gd name="connsiteX4" fmla="*/ 0 w 24384000"/>
              <a:gd name="connsiteY4" fmla="*/ 0 h 247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2476500">
                <a:moveTo>
                  <a:pt x="0" y="0"/>
                </a:moveTo>
                <a:lnTo>
                  <a:pt x="24384000" y="0"/>
                </a:lnTo>
                <a:lnTo>
                  <a:pt x="24384000" y="2476500"/>
                </a:lnTo>
                <a:lnTo>
                  <a:pt x="0" y="2476500"/>
                </a:lnTo>
                <a:lnTo>
                  <a:pt x="0" y="0"/>
                </a:lnTo>
              </a:path>
            </a:pathLst>
          </a:custGeom>
          <a:solidFill>
            <a:srgbClr val="F6D42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4" name="Freeform 3"/>
          <p:cNvSpPr/>
          <p:nvPr/>
        </p:nvSpPr>
        <p:spPr>
          <a:xfrm>
            <a:off x="311150" y="2324100"/>
            <a:ext cx="2921000" cy="476250"/>
          </a:xfrm>
          <a:custGeom>
            <a:avLst/>
            <a:gdLst>
              <a:gd name="connsiteX0" fmla="*/ 0 w 5842000"/>
              <a:gd name="connsiteY0" fmla="*/ 0 h 952500"/>
              <a:gd name="connsiteX1" fmla="*/ 5842000 w 5842000"/>
              <a:gd name="connsiteY1" fmla="*/ 0 h 952500"/>
              <a:gd name="connsiteX2" fmla="*/ 5842000 w 5842000"/>
              <a:gd name="connsiteY2" fmla="*/ 952500 h 952500"/>
              <a:gd name="connsiteX3" fmla="*/ 0 w 5842000"/>
              <a:gd name="connsiteY3" fmla="*/ 952500 h 952500"/>
              <a:gd name="connsiteX4" fmla="*/ 0 w 5842000"/>
              <a:gd name="connsiteY4" fmla="*/ 0 h 952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42000" h="952500">
                <a:moveTo>
                  <a:pt x="0" y="0"/>
                </a:moveTo>
                <a:lnTo>
                  <a:pt x="5842000" y="0"/>
                </a:lnTo>
                <a:lnTo>
                  <a:pt x="5842000" y="952500"/>
                </a:lnTo>
                <a:lnTo>
                  <a:pt x="0" y="952500"/>
                </a:lnTo>
                <a:lnTo>
                  <a:pt x="0" y="0"/>
                </a:ln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5" name="Freeform 3"/>
          <p:cNvSpPr/>
          <p:nvPr/>
        </p:nvSpPr>
        <p:spPr>
          <a:xfrm>
            <a:off x="3232150" y="2324100"/>
            <a:ext cx="2425700" cy="476250"/>
          </a:xfrm>
          <a:custGeom>
            <a:avLst/>
            <a:gdLst>
              <a:gd name="connsiteX0" fmla="*/ 0 w 4851400"/>
              <a:gd name="connsiteY0" fmla="*/ 0 h 952500"/>
              <a:gd name="connsiteX1" fmla="*/ 4851400 w 4851400"/>
              <a:gd name="connsiteY1" fmla="*/ 0 h 952500"/>
              <a:gd name="connsiteX2" fmla="*/ 4851400 w 4851400"/>
              <a:gd name="connsiteY2" fmla="*/ 952500 h 952500"/>
              <a:gd name="connsiteX3" fmla="*/ 0 w 4851400"/>
              <a:gd name="connsiteY3" fmla="*/ 952500 h 952500"/>
              <a:gd name="connsiteX4" fmla="*/ 0 w 4851400"/>
              <a:gd name="connsiteY4" fmla="*/ 0 h 952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51400" h="952500">
                <a:moveTo>
                  <a:pt x="0" y="0"/>
                </a:moveTo>
                <a:lnTo>
                  <a:pt x="4851400" y="0"/>
                </a:lnTo>
                <a:lnTo>
                  <a:pt x="4851400" y="952500"/>
                </a:lnTo>
                <a:lnTo>
                  <a:pt x="0" y="952500"/>
                </a:lnTo>
                <a:lnTo>
                  <a:pt x="0" y="0"/>
                </a:lnTo>
              </a:path>
            </a:pathLst>
          </a:custGeom>
          <a:solidFill>
            <a:srgbClr val="F6D42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6" name="Freeform 3"/>
          <p:cNvSpPr/>
          <p:nvPr/>
        </p:nvSpPr>
        <p:spPr>
          <a:xfrm>
            <a:off x="5651500" y="2324100"/>
            <a:ext cx="2190750" cy="476250"/>
          </a:xfrm>
          <a:custGeom>
            <a:avLst/>
            <a:gdLst>
              <a:gd name="connsiteX0" fmla="*/ 0 w 4381500"/>
              <a:gd name="connsiteY0" fmla="*/ 0 h 952500"/>
              <a:gd name="connsiteX1" fmla="*/ 4381500 w 4381500"/>
              <a:gd name="connsiteY1" fmla="*/ 0 h 952500"/>
              <a:gd name="connsiteX2" fmla="*/ 4381500 w 4381500"/>
              <a:gd name="connsiteY2" fmla="*/ 952500 h 952500"/>
              <a:gd name="connsiteX3" fmla="*/ 0 w 4381500"/>
              <a:gd name="connsiteY3" fmla="*/ 952500 h 952500"/>
              <a:gd name="connsiteX4" fmla="*/ 0 w 4381500"/>
              <a:gd name="connsiteY4" fmla="*/ 0 h 952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81500" h="952500">
                <a:moveTo>
                  <a:pt x="0" y="0"/>
                </a:moveTo>
                <a:lnTo>
                  <a:pt x="4381500" y="0"/>
                </a:lnTo>
                <a:lnTo>
                  <a:pt x="4381500" y="952500"/>
                </a:lnTo>
                <a:lnTo>
                  <a:pt x="0" y="952500"/>
                </a:lnTo>
                <a:lnTo>
                  <a:pt x="0" y="0"/>
                </a:ln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7" name="Freeform 3"/>
          <p:cNvSpPr/>
          <p:nvPr/>
        </p:nvSpPr>
        <p:spPr>
          <a:xfrm>
            <a:off x="7842250" y="2324100"/>
            <a:ext cx="1587500" cy="476250"/>
          </a:xfrm>
          <a:custGeom>
            <a:avLst/>
            <a:gdLst>
              <a:gd name="connsiteX0" fmla="*/ 0 w 3175000"/>
              <a:gd name="connsiteY0" fmla="*/ 0 h 952500"/>
              <a:gd name="connsiteX1" fmla="*/ 3175000 w 3175000"/>
              <a:gd name="connsiteY1" fmla="*/ 0 h 952500"/>
              <a:gd name="connsiteX2" fmla="*/ 3175000 w 3175000"/>
              <a:gd name="connsiteY2" fmla="*/ 952500 h 952500"/>
              <a:gd name="connsiteX3" fmla="*/ 0 w 3175000"/>
              <a:gd name="connsiteY3" fmla="*/ 952500 h 952500"/>
              <a:gd name="connsiteX4" fmla="*/ 0 w 3175000"/>
              <a:gd name="connsiteY4" fmla="*/ 0 h 952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0" h="952500">
                <a:moveTo>
                  <a:pt x="0" y="0"/>
                </a:moveTo>
                <a:lnTo>
                  <a:pt x="3175000" y="0"/>
                </a:lnTo>
                <a:lnTo>
                  <a:pt x="3175000" y="952500"/>
                </a:lnTo>
                <a:lnTo>
                  <a:pt x="0" y="952500"/>
                </a:lnTo>
                <a:lnTo>
                  <a:pt x="0" y="0"/>
                </a:ln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8" name="Freeform 3"/>
          <p:cNvSpPr/>
          <p:nvPr/>
        </p:nvSpPr>
        <p:spPr>
          <a:xfrm>
            <a:off x="9404350" y="2324100"/>
            <a:ext cx="1403350" cy="476250"/>
          </a:xfrm>
          <a:custGeom>
            <a:avLst/>
            <a:gdLst>
              <a:gd name="connsiteX0" fmla="*/ 0 w 2806700"/>
              <a:gd name="connsiteY0" fmla="*/ 0 h 952500"/>
              <a:gd name="connsiteX1" fmla="*/ 2806700 w 2806700"/>
              <a:gd name="connsiteY1" fmla="*/ 0 h 952500"/>
              <a:gd name="connsiteX2" fmla="*/ 2806700 w 2806700"/>
              <a:gd name="connsiteY2" fmla="*/ 952500 h 952500"/>
              <a:gd name="connsiteX3" fmla="*/ 0 w 2806700"/>
              <a:gd name="connsiteY3" fmla="*/ 952500 h 952500"/>
              <a:gd name="connsiteX4" fmla="*/ 0 w 2806700"/>
              <a:gd name="connsiteY4" fmla="*/ 0 h 952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06700" h="952500">
                <a:moveTo>
                  <a:pt x="0" y="0"/>
                </a:moveTo>
                <a:lnTo>
                  <a:pt x="2806700" y="0"/>
                </a:lnTo>
                <a:lnTo>
                  <a:pt x="2806700" y="952500"/>
                </a:lnTo>
                <a:lnTo>
                  <a:pt x="0" y="952500"/>
                </a:lnTo>
                <a:lnTo>
                  <a:pt x="0" y="0"/>
                </a:ln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9" name="Freeform 3"/>
          <p:cNvSpPr/>
          <p:nvPr/>
        </p:nvSpPr>
        <p:spPr>
          <a:xfrm>
            <a:off x="10655303" y="2559050"/>
            <a:ext cx="444500" cy="12700"/>
          </a:xfrm>
          <a:custGeom>
            <a:avLst/>
            <a:gdLst>
              <a:gd name="connsiteX0" fmla="*/ 12700 w 889000"/>
              <a:gd name="connsiteY0" fmla="*/ 12700 h 25400"/>
              <a:gd name="connsiteX1" fmla="*/ 858975 w 889000"/>
              <a:gd name="connsiteY1" fmla="*/ 12700 h 25400"/>
              <a:gd name="connsiteX2" fmla="*/ 876300 w 889000"/>
              <a:gd name="connsiteY2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89000" h="25400">
                <a:moveTo>
                  <a:pt x="12700" y="12700"/>
                </a:moveTo>
                <a:lnTo>
                  <a:pt x="858975" y="12700"/>
                </a:lnTo>
                <a:lnTo>
                  <a:pt x="876300" y="12700"/>
                </a:lnTo>
              </a:path>
            </a:pathLst>
          </a:custGeom>
          <a:ln w="25400">
            <a:solidFill>
              <a:srgbClr val="53585F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40" name="Freeform 3"/>
          <p:cNvSpPr/>
          <p:nvPr/>
        </p:nvSpPr>
        <p:spPr>
          <a:xfrm>
            <a:off x="11087100" y="2534920"/>
            <a:ext cx="60960" cy="60960"/>
          </a:xfrm>
          <a:custGeom>
            <a:avLst/>
            <a:gdLst>
              <a:gd name="connsiteX0" fmla="*/ 0 w 121919"/>
              <a:gd name="connsiteY0" fmla="*/ 121919 h 121920"/>
              <a:gd name="connsiteX1" fmla="*/ 121919 w 121919"/>
              <a:gd name="connsiteY1" fmla="*/ 60959 h 121920"/>
              <a:gd name="connsiteX2" fmla="*/ 0 w 121919"/>
              <a:gd name="connsiteY2" fmla="*/ 0 h 121920"/>
              <a:gd name="connsiteX3" fmla="*/ 0 w 121919"/>
              <a:gd name="connsiteY3" fmla="*/ 121919 h 121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19" h="121920">
                <a:moveTo>
                  <a:pt x="0" y="121919"/>
                </a:moveTo>
                <a:lnTo>
                  <a:pt x="121919" y="60959"/>
                </a:lnTo>
                <a:lnTo>
                  <a:pt x="0" y="0"/>
                </a:lnTo>
                <a:lnTo>
                  <a:pt x="0" y="121919"/>
                </a:ln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41" name="Freeform 3"/>
          <p:cNvSpPr/>
          <p:nvPr/>
        </p:nvSpPr>
        <p:spPr>
          <a:xfrm>
            <a:off x="2384770" y="3418675"/>
            <a:ext cx="970300" cy="797428"/>
          </a:xfrm>
          <a:custGeom>
            <a:avLst/>
            <a:gdLst>
              <a:gd name="connsiteX0" fmla="*/ 1656406 w 1940600"/>
              <a:gd name="connsiteY0" fmla="*/ 233560 h 1594856"/>
              <a:gd name="connsiteX1" fmla="*/ 1656406 w 1940600"/>
              <a:gd name="connsiteY1" fmla="*/ 1361294 h 1594856"/>
              <a:gd name="connsiteX2" fmla="*/ 284194 w 1940600"/>
              <a:gd name="connsiteY2" fmla="*/ 1361294 h 1594856"/>
              <a:gd name="connsiteX3" fmla="*/ 284194 w 1940600"/>
              <a:gd name="connsiteY3" fmla="*/ 233560 h 1594856"/>
              <a:gd name="connsiteX4" fmla="*/ 1656406 w 1940600"/>
              <a:gd name="connsiteY4" fmla="*/ 233560 h 15948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40600" h="1594856">
                <a:moveTo>
                  <a:pt x="1656406" y="233560"/>
                </a:moveTo>
                <a:cubicBezTo>
                  <a:pt x="2035332" y="544976"/>
                  <a:pt x="2035332" y="1049880"/>
                  <a:pt x="1656406" y="1361294"/>
                </a:cubicBezTo>
                <a:cubicBezTo>
                  <a:pt x="1277480" y="1672709"/>
                  <a:pt x="663120" y="1672709"/>
                  <a:pt x="284194" y="1361294"/>
                </a:cubicBezTo>
                <a:cubicBezTo>
                  <a:pt x="-94731" y="1049880"/>
                  <a:pt x="-94731" y="544976"/>
                  <a:pt x="284194" y="233560"/>
                </a:cubicBezTo>
                <a:cubicBezTo>
                  <a:pt x="663120" y="-77853"/>
                  <a:pt x="1277480" y="-77853"/>
                  <a:pt x="1656406" y="233560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42" name="Freeform 3"/>
          <p:cNvSpPr/>
          <p:nvPr/>
        </p:nvSpPr>
        <p:spPr>
          <a:xfrm>
            <a:off x="3683610" y="5187671"/>
            <a:ext cx="635000" cy="635279"/>
          </a:xfrm>
          <a:custGeom>
            <a:avLst/>
            <a:gdLst>
              <a:gd name="connsiteX0" fmla="*/ 635000 w 1270000"/>
              <a:gd name="connsiteY0" fmla="*/ 0 h 1270558"/>
              <a:gd name="connsiteX1" fmla="*/ 1270000 w 1270000"/>
              <a:gd name="connsiteY1" fmla="*/ 1270558 h 1270558"/>
              <a:gd name="connsiteX2" fmla="*/ 0 w 1270000"/>
              <a:gd name="connsiteY2" fmla="*/ 1270558 h 1270558"/>
              <a:gd name="connsiteX3" fmla="*/ 635000 w 1270000"/>
              <a:gd name="connsiteY3" fmla="*/ 0 h 12705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70000" h="1270558">
                <a:moveTo>
                  <a:pt x="635000" y="0"/>
                </a:moveTo>
                <a:lnTo>
                  <a:pt x="1270000" y="1270558"/>
                </a:lnTo>
                <a:lnTo>
                  <a:pt x="0" y="1270558"/>
                </a:lnTo>
                <a:lnTo>
                  <a:pt x="635000" y="0"/>
                </a:lnTo>
              </a:path>
            </a:pathLst>
          </a:custGeom>
          <a:solidFill>
            <a:srgbClr val="F6D42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0600" y="1917700"/>
            <a:ext cx="895350" cy="89535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841750" y="3905250"/>
            <a:ext cx="26609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Idea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762500" y="3708400"/>
            <a:ext cx="487313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065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</a:p>
          <a:p>
            <a:pPr>
              <a:lnSpc>
                <a:spcPts val="1300"/>
              </a:lnSpc>
              <a:tabLst>
                <a:tab pos="12065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Journey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274050" y="3778250"/>
            <a:ext cx="603307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905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Validated</a:t>
            </a:r>
          </a:p>
          <a:p>
            <a:pPr>
              <a:lnSpc>
                <a:spcPts val="1300"/>
              </a:lnSpc>
              <a:tabLst>
                <a:tab pos="1905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Prototype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9588500" y="3778250"/>
            <a:ext cx="496931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175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Graphic</a:t>
            </a:r>
          </a:p>
          <a:p>
            <a:pPr>
              <a:lnSpc>
                <a:spcPts val="1300"/>
              </a:lnSpc>
              <a:tabLst>
                <a:tab pos="3175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Design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0325100" y="4781550"/>
            <a:ext cx="32541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Code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946900" y="3822700"/>
            <a:ext cx="665247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70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Sitemap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</a:p>
          <a:p>
            <a:pPr>
              <a:lnSpc>
                <a:spcPts val="1300"/>
              </a:lnSpc>
              <a:tabLst>
                <a:tab pos="1270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Prototype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000750" y="3714750"/>
            <a:ext cx="315792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</a:p>
          <a:p>
            <a:pPr>
              <a:lnSpc>
                <a:spcPts val="1300"/>
              </a:lnSpc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Flow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1365250" y="2419350"/>
            <a:ext cx="95378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Discover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4127500" y="2419350"/>
            <a:ext cx="711733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Define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6413500" y="2419350"/>
            <a:ext cx="74058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Design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8172450" y="2419350"/>
            <a:ext cx="901401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Validate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9690100" y="2419350"/>
            <a:ext cx="883255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Develop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2527300" y="3638550"/>
            <a:ext cx="5466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7145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</a:p>
          <a:p>
            <a:pPr>
              <a:lnSpc>
                <a:spcPts val="1300"/>
              </a:lnSpc>
              <a:tabLst>
                <a:tab pos="17145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4210050" y="342900"/>
            <a:ext cx="3736600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228600" algn="l"/>
              </a:tabLst>
            </a:pPr>
            <a:r>
              <a:rPr lang="en-US" altLang="zh-CN" sz="900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</a:p>
          <a:p>
            <a:pPr>
              <a:lnSpc>
                <a:spcPts val="4100"/>
              </a:lnSpc>
              <a:tabLst>
                <a:tab pos="228600" algn="l"/>
              </a:tabLst>
            </a:pP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Ideation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Deﬁnition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939800" y="4013200"/>
            <a:ext cx="79829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3335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Business</a:t>
            </a:r>
          </a:p>
          <a:p>
            <a:pPr>
              <a:lnSpc>
                <a:spcPts val="1300"/>
              </a:lnSpc>
              <a:tabLst>
                <a:tab pos="13335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Requirement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076450" y="6102350"/>
            <a:ext cx="8923340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0"/>
              </a:lnSpc>
              <a:tabLst>
                <a:tab pos="2952750" algn="l"/>
              </a:tabLst>
            </a:pPr>
            <a:r>
              <a:rPr lang="en-US" altLang="zh-CN" sz="195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DURING</a:t>
            </a:r>
            <a:r>
              <a:rPr lang="en-US" altLang="zh-CN" sz="19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5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IDEATION</a:t>
            </a:r>
            <a:r>
              <a:rPr lang="en-US" altLang="zh-CN" sz="19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5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9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5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DEFINITION</a:t>
            </a:r>
            <a:r>
              <a:rPr lang="en-US" altLang="zh-CN" sz="19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5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USE</a:t>
            </a:r>
            <a:r>
              <a:rPr lang="en-US" altLang="zh-CN" sz="19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5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  <a:r>
              <a:rPr lang="en-US" altLang="zh-CN" sz="19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5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19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5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QUALIFY</a:t>
            </a:r>
            <a:r>
              <a:rPr lang="en-US" altLang="zh-CN" sz="19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5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IDEAS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250"/>
              </a:lnSpc>
              <a:tabLst>
                <a:tab pos="2952750" algn="l"/>
              </a:tabLst>
            </a:pPr>
            <a:r>
              <a:rPr lang="en-US" altLang="zh-CN" sz="900" dirty="0"/>
              <a:t>	</a:t>
            </a:r>
            <a:r>
              <a:rPr lang="en-US" altLang="zh-CN" sz="1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General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Assembly: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User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Persona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2034332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651000" y="3022600"/>
            <a:ext cx="7751546" cy="107208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50"/>
              </a:lnSpc>
              <a:tabLst>
                <a:tab pos="247650" algn="l"/>
              </a:tabLst>
            </a:pP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research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ensure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are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solving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</a:t>
            </a:r>
          </a:p>
          <a:p>
            <a:pPr>
              <a:lnSpc>
                <a:spcPts val="3950"/>
              </a:lnSpc>
              <a:tabLst>
                <a:tab pos="247650" algn="l"/>
              </a:tabLst>
            </a:pPr>
            <a:r>
              <a:rPr lang="en-US" altLang="zh-CN" sz="900" dirty="0"/>
              <a:t>	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problem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that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actually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exists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people’s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lives.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632450" y="2641600"/>
            <a:ext cx="1021113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In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short,</a:t>
            </a:r>
          </a:p>
        </p:txBody>
      </p:sp>
    </p:spTree>
    <p:extLst>
      <p:ext uri="{BB962C8B-B14F-4D97-AF65-F5344CB8AC3E}">
        <p14:creationId xmlns:p14="http://schemas.microsoft.com/office/powerpoint/2010/main" val="1212174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5" name="Freeform 3"/>
          <p:cNvSpPr/>
          <p:nvPr/>
        </p:nvSpPr>
        <p:spPr>
          <a:xfrm>
            <a:off x="2863850" y="2451100"/>
            <a:ext cx="12700" cy="819150"/>
          </a:xfrm>
          <a:custGeom>
            <a:avLst/>
            <a:gdLst>
              <a:gd name="connsiteX0" fmla="*/ 12700 w 25400"/>
              <a:gd name="connsiteY0" fmla="*/ 1625600 h 1638300"/>
              <a:gd name="connsiteX1" fmla="*/ 12700 w 25400"/>
              <a:gd name="connsiteY1" fmla="*/ 1615930 h 1638300"/>
              <a:gd name="connsiteX2" fmla="*/ 12700 w 25400"/>
              <a:gd name="connsiteY2" fmla="*/ 12700 h 1638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1638300">
                <a:moveTo>
                  <a:pt x="12700" y="1625600"/>
                </a:moveTo>
                <a:lnTo>
                  <a:pt x="12700" y="1615930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6" name="Freeform 3"/>
          <p:cNvSpPr/>
          <p:nvPr/>
        </p:nvSpPr>
        <p:spPr>
          <a:xfrm>
            <a:off x="2839720" y="3257550"/>
            <a:ext cx="60960" cy="60960"/>
          </a:xfrm>
          <a:custGeom>
            <a:avLst/>
            <a:gdLst>
              <a:gd name="connsiteX0" fmla="*/ 0 w 121920"/>
              <a:gd name="connsiteY0" fmla="*/ 0 h 121919"/>
              <a:gd name="connsiteX1" fmla="*/ 60959 w 121920"/>
              <a:gd name="connsiteY1" fmla="*/ 121919 h 121919"/>
              <a:gd name="connsiteX2" fmla="*/ 121919 w 121920"/>
              <a:gd name="connsiteY2" fmla="*/ 0 h 121919"/>
              <a:gd name="connsiteX3" fmla="*/ 0 w 121920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0" h="121919">
                <a:moveTo>
                  <a:pt x="0" y="0"/>
                </a:moveTo>
                <a:lnTo>
                  <a:pt x="60959" y="121919"/>
                </a:lnTo>
                <a:lnTo>
                  <a:pt x="121919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7" name="Freeform 3"/>
          <p:cNvSpPr/>
          <p:nvPr/>
        </p:nvSpPr>
        <p:spPr>
          <a:xfrm>
            <a:off x="9842502" y="2565400"/>
            <a:ext cx="12700" cy="825500"/>
          </a:xfrm>
          <a:custGeom>
            <a:avLst/>
            <a:gdLst>
              <a:gd name="connsiteX0" fmla="*/ 12700 w 25400"/>
              <a:gd name="connsiteY0" fmla="*/ 1638299 h 1651000"/>
              <a:gd name="connsiteX1" fmla="*/ 12700 w 25400"/>
              <a:gd name="connsiteY1" fmla="*/ 1631295 h 1651000"/>
              <a:gd name="connsiteX2" fmla="*/ 12700 w 25400"/>
              <a:gd name="connsiteY2" fmla="*/ 12700 h 1651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1651000">
                <a:moveTo>
                  <a:pt x="12700" y="1638299"/>
                </a:moveTo>
                <a:lnTo>
                  <a:pt x="12700" y="163129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8" name="Freeform 3"/>
          <p:cNvSpPr/>
          <p:nvPr/>
        </p:nvSpPr>
        <p:spPr>
          <a:xfrm>
            <a:off x="9818370" y="3378200"/>
            <a:ext cx="60961" cy="60960"/>
          </a:xfrm>
          <a:custGeom>
            <a:avLst/>
            <a:gdLst>
              <a:gd name="connsiteX0" fmla="*/ 0 w 121921"/>
              <a:gd name="connsiteY0" fmla="*/ 0 h 121919"/>
              <a:gd name="connsiteX1" fmla="*/ 60960 w 121921"/>
              <a:gd name="connsiteY1" fmla="*/ 121919 h 121919"/>
              <a:gd name="connsiteX2" fmla="*/ 121921 w 121921"/>
              <a:gd name="connsiteY2" fmla="*/ 0 h 121919"/>
              <a:gd name="connsiteX3" fmla="*/ 0 w 121921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1" h="121919">
                <a:moveTo>
                  <a:pt x="0" y="0"/>
                </a:moveTo>
                <a:lnTo>
                  <a:pt x="60960" y="121919"/>
                </a:lnTo>
                <a:lnTo>
                  <a:pt x="121921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9" name="Freeform 3"/>
          <p:cNvSpPr/>
          <p:nvPr/>
        </p:nvSpPr>
        <p:spPr>
          <a:xfrm>
            <a:off x="8629649" y="2463800"/>
            <a:ext cx="12700" cy="927100"/>
          </a:xfrm>
          <a:custGeom>
            <a:avLst/>
            <a:gdLst>
              <a:gd name="connsiteX0" fmla="*/ 12700 w 25400"/>
              <a:gd name="connsiteY0" fmla="*/ 1841499 h 1854200"/>
              <a:gd name="connsiteX1" fmla="*/ 12700 w 25400"/>
              <a:gd name="connsiteY1" fmla="*/ 1834495 h 1854200"/>
              <a:gd name="connsiteX2" fmla="*/ 12700 w 25400"/>
              <a:gd name="connsiteY2" fmla="*/ 12700 h 185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1854200">
                <a:moveTo>
                  <a:pt x="12700" y="1841499"/>
                </a:moveTo>
                <a:lnTo>
                  <a:pt x="12700" y="183449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B36AE2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0" name="Freeform 3"/>
          <p:cNvSpPr/>
          <p:nvPr/>
        </p:nvSpPr>
        <p:spPr>
          <a:xfrm>
            <a:off x="8605520" y="3378200"/>
            <a:ext cx="60961" cy="60960"/>
          </a:xfrm>
          <a:custGeom>
            <a:avLst/>
            <a:gdLst>
              <a:gd name="connsiteX0" fmla="*/ 0 w 121921"/>
              <a:gd name="connsiteY0" fmla="*/ 0 h 121919"/>
              <a:gd name="connsiteX1" fmla="*/ 60960 w 121921"/>
              <a:gd name="connsiteY1" fmla="*/ 121919 h 121919"/>
              <a:gd name="connsiteX2" fmla="*/ 121921 w 121921"/>
              <a:gd name="connsiteY2" fmla="*/ 0 h 121919"/>
              <a:gd name="connsiteX3" fmla="*/ 0 w 121921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1" h="121919">
                <a:moveTo>
                  <a:pt x="0" y="0"/>
                </a:moveTo>
                <a:lnTo>
                  <a:pt x="60960" y="121919"/>
                </a:lnTo>
                <a:lnTo>
                  <a:pt x="121921" y="0"/>
                </a:lnTo>
                <a:lnTo>
                  <a:pt x="0" y="0"/>
                </a:lnTo>
              </a:path>
            </a:pathLst>
          </a:custGeom>
          <a:solidFill>
            <a:srgbClr val="B36AE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1" name="Freeform 3"/>
          <p:cNvSpPr/>
          <p:nvPr/>
        </p:nvSpPr>
        <p:spPr>
          <a:xfrm>
            <a:off x="6172200" y="2463800"/>
            <a:ext cx="12700" cy="927100"/>
          </a:xfrm>
          <a:custGeom>
            <a:avLst/>
            <a:gdLst>
              <a:gd name="connsiteX0" fmla="*/ 12700 w 25400"/>
              <a:gd name="connsiteY0" fmla="*/ 1841499 h 1854200"/>
              <a:gd name="connsiteX1" fmla="*/ 12700 w 25400"/>
              <a:gd name="connsiteY1" fmla="*/ 1834495 h 1854200"/>
              <a:gd name="connsiteX2" fmla="*/ 12700 w 25400"/>
              <a:gd name="connsiteY2" fmla="*/ 12700 h 185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1854200">
                <a:moveTo>
                  <a:pt x="12700" y="1841499"/>
                </a:moveTo>
                <a:lnTo>
                  <a:pt x="12700" y="183449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2" name="Freeform 3"/>
          <p:cNvSpPr/>
          <p:nvPr/>
        </p:nvSpPr>
        <p:spPr>
          <a:xfrm>
            <a:off x="6148070" y="3378200"/>
            <a:ext cx="60960" cy="60960"/>
          </a:xfrm>
          <a:custGeom>
            <a:avLst/>
            <a:gdLst>
              <a:gd name="connsiteX0" fmla="*/ 0 w 121919"/>
              <a:gd name="connsiteY0" fmla="*/ 0 h 121919"/>
              <a:gd name="connsiteX1" fmla="*/ 60959 w 121919"/>
              <a:gd name="connsiteY1" fmla="*/ 121919 h 121919"/>
              <a:gd name="connsiteX2" fmla="*/ 121919 w 121919"/>
              <a:gd name="connsiteY2" fmla="*/ 0 h 121919"/>
              <a:gd name="connsiteX3" fmla="*/ 0 w 121919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19" h="121919">
                <a:moveTo>
                  <a:pt x="0" y="0"/>
                </a:moveTo>
                <a:lnTo>
                  <a:pt x="60959" y="121919"/>
                </a:lnTo>
                <a:lnTo>
                  <a:pt x="121919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3" name="Freeform 3"/>
          <p:cNvSpPr/>
          <p:nvPr/>
        </p:nvSpPr>
        <p:spPr>
          <a:xfrm>
            <a:off x="3987800" y="2393950"/>
            <a:ext cx="12700" cy="1149350"/>
          </a:xfrm>
          <a:custGeom>
            <a:avLst/>
            <a:gdLst>
              <a:gd name="connsiteX0" fmla="*/ 12700 w 25400"/>
              <a:gd name="connsiteY0" fmla="*/ 2286000 h 2298700"/>
              <a:gd name="connsiteX1" fmla="*/ 12700 w 25400"/>
              <a:gd name="connsiteY1" fmla="*/ 2274131 h 2298700"/>
              <a:gd name="connsiteX2" fmla="*/ 12700 w 25400"/>
              <a:gd name="connsiteY2" fmla="*/ 12700 h 2298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2298700">
                <a:moveTo>
                  <a:pt x="12700" y="2286000"/>
                </a:moveTo>
                <a:lnTo>
                  <a:pt x="12700" y="2274131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4" name="Freeform 3"/>
          <p:cNvSpPr/>
          <p:nvPr/>
        </p:nvSpPr>
        <p:spPr>
          <a:xfrm>
            <a:off x="3963670" y="3530600"/>
            <a:ext cx="60960" cy="60960"/>
          </a:xfrm>
          <a:custGeom>
            <a:avLst/>
            <a:gdLst>
              <a:gd name="connsiteX0" fmla="*/ 0 w 121919"/>
              <a:gd name="connsiteY0" fmla="*/ 0 h 121919"/>
              <a:gd name="connsiteX1" fmla="*/ 60959 w 121919"/>
              <a:gd name="connsiteY1" fmla="*/ 121919 h 121919"/>
              <a:gd name="connsiteX2" fmla="*/ 121919 w 121919"/>
              <a:gd name="connsiteY2" fmla="*/ 0 h 121919"/>
              <a:gd name="connsiteX3" fmla="*/ 0 w 121919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19" h="121919">
                <a:moveTo>
                  <a:pt x="0" y="0"/>
                </a:moveTo>
                <a:lnTo>
                  <a:pt x="60959" y="121919"/>
                </a:lnTo>
                <a:lnTo>
                  <a:pt x="121919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5" name="Freeform 3"/>
          <p:cNvSpPr/>
          <p:nvPr/>
        </p:nvSpPr>
        <p:spPr>
          <a:xfrm>
            <a:off x="1403350" y="2552700"/>
            <a:ext cx="12700" cy="927100"/>
          </a:xfrm>
          <a:custGeom>
            <a:avLst/>
            <a:gdLst>
              <a:gd name="connsiteX0" fmla="*/ 12700 w 25400"/>
              <a:gd name="connsiteY0" fmla="*/ 12700 h 1854199"/>
              <a:gd name="connsiteX1" fmla="*/ 12700 w 25400"/>
              <a:gd name="connsiteY1" fmla="*/ 1831109 h 1854199"/>
              <a:gd name="connsiteX2" fmla="*/ 12700 w 25400"/>
              <a:gd name="connsiteY2" fmla="*/ 1841499 h 18541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1854199">
                <a:moveTo>
                  <a:pt x="12700" y="12700"/>
                </a:moveTo>
                <a:lnTo>
                  <a:pt x="12700" y="1831109"/>
                </a:lnTo>
                <a:lnTo>
                  <a:pt x="12700" y="1841499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6" name="Freeform 3"/>
          <p:cNvSpPr/>
          <p:nvPr/>
        </p:nvSpPr>
        <p:spPr>
          <a:xfrm>
            <a:off x="1379220" y="3467100"/>
            <a:ext cx="60960" cy="60960"/>
          </a:xfrm>
          <a:custGeom>
            <a:avLst/>
            <a:gdLst>
              <a:gd name="connsiteX0" fmla="*/ 0 w 121920"/>
              <a:gd name="connsiteY0" fmla="*/ 0 h 121919"/>
              <a:gd name="connsiteX1" fmla="*/ 60960 w 121920"/>
              <a:gd name="connsiteY1" fmla="*/ 121919 h 121919"/>
              <a:gd name="connsiteX2" fmla="*/ 121920 w 121920"/>
              <a:gd name="connsiteY2" fmla="*/ 0 h 121919"/>
              <a:gd name="connsiteX3" fmla="*/ 0 w 121920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0" h="121919">
                <a:moveTo>
                  <a:pt x="0" y="0"/>
                </a:moveTo>
                <a:lnTo>
                  <a:pt x="60960" y="121919"/>
                </a:lnTo>
                <a:lnTo>
                  <a:pt x="121920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7" name="Freeform 3"/>
          <p:cNvSpPr/>
          <p:nvPr/>
        </p:nvSpPr>
        <p:spPr>
          <a:xfrm>
            <a:off x="812024" y="3764605"/>
            <a:ext cx="1196354" cy="886035"/>
          </a:xfrm>
          <a:custGeom>
            <a:avLst/>
            <a:gdLst>
              <a:gd name="connsiteX0" fmla="*/ 2042304 w 2392707"/>
              <a:gd name="connsiteY0" fmla="*/ 259512 h 1772070"/>
              <a:gd name="connsiteX1" fmla="*/ 2042304 w 2392707"/>
              <a:gd name="connsiteY1" fmla="*/ 1512557 h 1772070"/>
              <a:gd name="connsiteX2" fmla="*/ 350403 w 2392707"/>
              <a:gd name="connsiteY2" fmla="*/ 1512557 h 1772070"/>
              <a:gd name="connsiteX3" fmla="*/ 350403 w 2392707"/>
              <a:gd name="connsiteY3" fmla="*/ 259512 h 1772070"/>
              <a:gd name="connsiteX4" fmla="*/ 2042304 w 2392707"/>
              <a:gd name="connsiteY4" fmla="*/ 259512 h 17720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92707" h="1772070">
                <a:moveTo>
                  <a:pt x="2042304" y="259512"/>
                </a:moveTo>
                <a:cubicBezTo>
                  <a:pt x="2509509" y="605532"/>
                  <a:pt x="2509509" y="1166538"/>
                  <a:pt x="2042304" y="1512557"/>
                </a:cubicBezTo>
                <a:cubicBezTo>
                  <a:pt x="1575099" y="1858574"/>
                  <a:pt x="817608" y="1858574"/>
                  <a:pt x="350403" y="1512557"/>
                </a:cubicBezTo>
                <a:cubicBezTo>
                  <a:pt x="-116801" y="1166538"/>
                  <a:pt x="-116801" y="605532"/>
                  <a:pt x="350403" y="259512"/>
                </a:cubicBezTo>
                <a:cubicBezTo>
                  <a:pt x="817608" y="-86504"/>
                  <a:pt x="1575099" y="-86504"/>
                  <a:pt x="2042304" y="259512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8" name="Freeform 3"/>
          <p:cNvSpPr/>
          <p:nvPr/>
        </p:nvSpPr>
        <p:spPr>
          <a:xfrm>
            <a:off x="3626492" y="3686248"/>
            <a:ext cx="749236" cy="615749"/>
          </a:xfrm>
          <a:custGeom>
            <a:avLst/>
            <a:gdLst>
              <a:gd name="connsiteX0" fmla="*/ 1279026 w 1498472"/>
              <a:gd name="connsiteY0" fmla="*/ 180349 h 1231497"/>
              <a:gd name="connsiteX1" fmla="*/ 1279026 w 1498472"/>
              <a:gd name="connsiteY1" fmla="*/ 1051149 h 1231497"/>
              <a:gd name="connsiteX2" fmla="*/ 219446 w 1498472"/>
              <a:gd name="connsiteY2" fmla="*/ 1051149 h 1231497"/>
              <a:gd name="connsiteX3" fmla="*/ 219446 w 1498472"/>
              <a:gd name="connsiteY3" fmla="*/ 180349 h 1231497"/>
              <a:gd name="connsiteX4" fmla="*/ 1279026 w 1498472"/>
              <a:gd name="connsiteY4" fmla="*/ 180349 h 123149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98472" h="1231497">
                <a:moveTo>
                  <a:pt x="1279026" y="180349"/>
                </a:moveTo>
                <a:cubicBezTo>
                  <a:pt x="1571621" y="420813"/>
                  <a:pt x="1571621" y="810684"/>
                  <a:pt x="1279026" y="1051149"/>
                </a:cubicBezTo>
                <a:cubicBezTo>
                  <a:pt x="986432" y="1291614"/>
                  <a:pt x="512041" y="1291614"/>
                  <a:pt x="219446" y="1051149"/>
                </a:cubicBezTo>
                <a:cubicBezTo>
                  <a:pt x="-73149" y="810684"/>
                  <a:pt x="-73149" y="420813"/>
                  <a:pt x="219446" y="180349"/>
                </a:cubicBezTo>
                <a:cubicBezTo>
                  <a:pt x="512041" y="-60116"/>
                  <a:pt x="986432" y="-60116"/>
                  <a:pt x="1279026" y="180349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19" name="Freeform 3"/>
          <p:cNvSpPr/>
          <p:nvPr/>
        </p:nvSpPr>
        <p:spPr>
          <a:xfrm>
            <a:off x="5054600" y="2463800"/>
            <a:ext cx="12700" cy="927100"/>
          </a:xfrm>
          <a:custGeom>
            <a:avLst/>
            <a:gdLst>
              <a:gd name="connsiteX0" fmla="*/ 12700 w 25400"/>
              <a:gd name="connsiteY0" fmla="*/ 1841499 h 1854200"/>
              <a:gd name="connsiteX1" fmla="*/ 12700 w 25400"/>
              <a:gd name="connsiteY1" fmla="*/ 1834495 h 1854200"/>
              <a:gd name="connsiteX2" fmla="*/ 12700 w 25400"/>
              <a:gd name="connsiteY2" fmla="*/ 12700 h 1854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1854200">
                <a:moveTo>
                  <a:pt x="12700" y="1841499"/>
                </a:moveTo>
                <a:lnTo>
                  <a:pt x="12700" y="183449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0" name="Freeform 3"/>
          <p:cNvSpPr/>
          <p:nvPr/>
        </p:nvSpPr>
        <p:spPr>
          <a:xfrm>
            <a:off x="5030470" y="3378200"/>
            <a:ext cx="60960" cy="60960"/>
          </a:xfrm>
          <a:custGeom>
            <a:avLst/>
            <a:gdLst>
              <a:gd name="connsiteX0" fmla="*/ 0 w 121919"/>
              <a:gd name="connsiteY0" fmla="*/ 0 h 121919"/>
              <a:gd name="connsiteX1" fmla="*/ 60959 w 121919"/>
              <a:gd name="connsiteY1" fmla="*/ 121919 h 121919"/>
              <a:gd name="connsiteX2" fmla="*/ 121919 w 121919"/>
              <a:gd name="connsiteY2" fmla="*/ 0 h 121919"/>
              <a:gd name="connsiteX3" fmla="*/ 0 w 121919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19" h="121919">
                <a:moveTo>
                  <a:pt x="0" y="0"/>
                </a:moveTo>
                <a:lnTo>
                  <a:pt x="60959" y="121919"/>
                </a:lnTo>
                <a:lnTo>
                  <a:pt x="121919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1" name="Freeform 3"/>
          <p:cNvSpPr/>
          <p:nvPr/>
        </p:nvSpPr>
        <p:spPr>
          <a:xfrm>
            <a:off x="7302502" y="2552700"/>
            <a:ext cx="12700" cy="838200"/>
          </a:xfrm>
          <a:custGeom>
            <a:avLst/>
            <a:gdLst>
              <a:gd name="connsiteX0" fmla="*/ 12700 w 25400"/>
              <a:gd name="connsiteY0" fmla="*/ 1663699 h 1676400"/>
              <a:gd name="connsiteX1" fmla="*/ 12700 w 25400"/>
              <a:gd name="connsiteY1" fmla="*/ 1656695 h 1676400"/>
              <a:gd name="connsiteX2" fmla="*/ 12700 w 25400"/>
              <a:gd name="connsiteY2" fmla="*/ 12700 h 1676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1676400">
                <a:moveTo>
                  <a:pt x="12700" y="1663699"/>
                </a:moveTo>
                <a:lnTo>
                  <a:pt x="12700" y="165669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2" name="Freeform 3"/>
          <p:cNvSpPr/>
          <p:nvPr/>
        </p:nvSpPr>
        <p:spPr>
          <a:xfrm>
            <a:off x="7278370" y="3378200"/>
            <a:ext cx="60961" cy="60960"/>
          </a:xfrm>
          <a:custGeom>
            <a:avLst/>
            <a:gdLst>
              <a:gd name="connsiteX0" fmla="*/ 0 w 121921"/>
              <a:gd name="connsiteY0" fmla="*/ 0 h 121919"/>
              <a:gd name="connsiteX1" fmla="*/ 60960 w 121921"/>
              <a:gd name="connsiteY1" fmla="*/ 121919 h 121919"/>
              <a:gd name="connsiteX2" fmla="*/ 121921 w 121921"/>
              <a:gd name="connsiteY2" fmla="*/ 0 h 121919"/>
              <a:gd name="connsiteX3" fmla="*/ 0 w 121921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1" h="121919">
                <a:moveTo>
                  <a:pt x="0" y="0"/>
                </a:moveTo>
                <a:lnTo>
                  <a:pt x="60960" y="121919"/>
                </a:lnTo>
                <a:lnTo>
                  <a:pt x="121921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3" name="Freeform 3"/>
          <p:cNvSpPr/>
          <p:nvPr/>
        </p:nvSpPr>
        <p:spPr>
          <a:xfrm>
            <a:off x="7562848" y="2338954"/>
            <a:ext cx="777261" cy="276638"/>
          </a:xfrm>
          <a:custGeom>
            <a:avLst/>
            <a:gdLst>
              <a:gd name="connsiteX0" fmla="*/ 6350 w 1554522"/>
              <a:gd name="connsiteY0" fmla="*/ 490993 h 553275"/>
              <a:gd name="connsiteX1" fmla="*/ 6350 w 1554522"/>
              <a:gd name="connsiteY1" fmla="*/ 481843 h 553275"/>
              <a:gd name="connsiteX2" fmla="*/ 1548172 w 1554522"/>
              <a:gd name="connsiteY2" fmla="*/ 546925 h 5532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554522" h="553275">
                <a:moveTo>
                  <a:pt x="6350" y="490993"/>
                </a:moveTo>
                <a:lnTo>
                  <a:pt x="6350" y="481843"/>
                </a:lnTo>
                <a:cubicBezTo>
                  <a:pt x="521144" y="-173777"/>
                  <a:pt x="1037200" y="-152080"/>
                  <a:pt x="1548172" y="546925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4" name="Freeform 3"/>
          <p:cNvSpPr/>
          <p:nvPr/>
        </p:nvSpPr>
        <p:spPr>
          <a:xfrm>
            <a:off x="7544860" y="2570380"/>
            <a:ext cx="38240" cy="41852"/>
          </a:xfrm>
          <a:custGeom>
            <a:avLst/>
            <a:gdLst>
              <a:gd name="connsiteX0" fmla="*/ 15875 w 76479"/>
              <a:gd name="connsiteY0" fmla="*/ 0 h 83704"/>
              <a:gd name="connsiteX1" fmla="*/ 0 w 76479"/>
              <a:gd name="connsiteY1" fmla="*/ 83704 h 83704"/>
              <a:gd name="connsiteX2" fmla="*/ 76479 w 76479"/>
              <a:gd name="connsiteY2" fmla="*/ 46175 h 83704"/>
              <a:gd name="connsiteX3" fmla="*/ 15875 w 76479"/>
              <a:gd name="connsiteY3" fmla="*/ 0 h 837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76479" h="83704">
                <a:moveTo>
                  <a:pt x="15875" y="0"/>
                </a:moveTo>
                <a:lnTo>
                  <a:pt x="0" y="83704"/>
                </a:lnTo>
                <a:lnTo>
                  <a:pt x="76479" y="46175"/>
                </a:lnTo>
                <a:lnTo>
                  <a:pt x="1587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5" name="Freeform 3"/>
          <p:cNvSpPr/>
          <p:nvPr/>
        </p:nvSpPr>
        <p:spPr>
          <a:xfrm>
            <a:off x="10515597" y="2571750"/>
            <a:ext cx="12700" cy="1873250"/>
          </a:xfrm>
          <a:custGeom>
            <a:avLst/>
            <a:gdLst>
              <a:gd name="connsiteX0" fmla="*/ 12700 w 25400"/>
              <a:gd name="connsiteY0" fmla="*/ 3733800 h 3746500"/>
              <a:gd name="connsiteX1" fmla="*/ 12700 w 25400"/>
              <a:gd name="connsiteY1" fmla="*/ 3718161 h 3746500"/>
              <a:gd name="connsiteX2" fmla="*/ 12700 w 25400"/>
              <a:gd name="connsiteY2" fmla="*/ 12700 h 374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3746500">
                <a:moveTo>
                  <a:pt x="12700" y="3733800"/>
                </a:moveTo>
                <a:lnTo>
                  <a:pt x="12700" y="3718161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A7AAA9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6" name="Freeform 3"/>
          <p:cNvSpPr/>
          <p:nvPr/>
        </p:nvSpPr>
        <p:spPr>
          <a:xfrm>
            <a:off x="10491470" y="4432300"/>
            <a:ext cx="60961" cy="60960"/>
          </a:xfrm>
          <a:custGeom>
            <a:avLst/>
            <a:gdLst>
              <a:gd name="connsiteX0" fmla="*/ 0 w 121921"/>
              <a:gd name="connsiteY0" fmla="*/ 0 h 121919"/>
              <a:gd name="connsiteX1" fmla="*/ 60960 w 121921"/>
              <a:gd name="connsiteY1" fmla="*/ 121919 h 121919"/>
              <a:gd name="connsiteX2" fmla="*/ 121921 w 121921"/>
              <a:gd name="connsiteY2" fmla="*/ 0 h 121919"/>
              <a:gd name="connsiteX3" fmla="*/ 0 w 121921"/>
              <a:gd name="connsiteY3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21" h="121919">
                <a:moveTo>
                  <a:pt x="0" y="0"/>
                </a:moveTo>
                <a:lnTo>
                  <a:pt x="60960" y="121919"/>
                </a:lnTo>
                <a:lnTo>
                  <a:pt x="121921" y="0"/>
                </a:lnTo>
                <a:lnTo>
                  <a:pt x="0" y="0"/>
                </a:lnTo>
              </a:path>
            </a:pathLst>
          </a:custGeom>
          <a:solidFill>
            <a:srgbClr val="A7AAA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7" name="Freeform 3"/>
          <p:cNvSpPr/>
          <p:nvPr/>
        </p:nvSpPr>
        <p:spPr>
          <a:xfrm>
            <a:off x="4681010" y="3503168"/>
            <a:ext cx="755116" cy="749030"/>
          </a:xfrm>
          <a:custGeom>
            <a:avLst/>
            <a:gdLst>
              <a:gd name="connsiteX0" fmla="*/ 1289063 w 1510231"/>
              <a:gd name="connsiteY0" fmla="*/ 219385 h 1498060"/>
              <a:gd name="connsiteX1" fmla="*/ 1289063 w 1510231"/>
              <a:gd name="connsiteY1" fmla="*/ 1278674 h 1498060"/>
              <a:gd name="connsiteX2" fmla="*/ 221168 w 1510231"/>
              <a:gd name="connsiteY2" fmla="*/ 1278674 h 1498060"/>
              <a:gd name="connsiteX3" fmla="*/ 221168 w 1510231"/>
              <a:gd name="connsiteY3" fmla="*/ 219385 h 1498060"/>
              <a:gd name="connsiteX4" fmla="*/ 1289063 w 1510231"/>
              <a:gd name="connsiteY4" fmla="*/ 219385 h 14980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0231" h="1498060">
                <a:moveTo>
                  <a:pt x="1289063" y="219385"/>
                </a:moveTo>
                <a:cubicBezTo>
                  <a:pt x="1583954" y="511900"/>
                  <a:pt x="1583954" y="986159"/>
                  <a:pt x="1289063" y="1278674"/>
                </a:cubicBezTo>
                <a:cubicBezTo>
                  <a:pt x="994172" y="1571188"/>
                  <a:pt x="516059" y="1571188"/>
                  <a:pt x="221168" y="1278674"/>
                </a:cubicBezTo>
                <a:cubicBezTo>
                  <a:pt x="-73723" y="986159"/>
                  <a:pt x="-73723" y="511900"/>
                  <a:pt x="221168" y="219385"/>
                </a:cubicBezTo>
                <a:cubicBezTo>
                  <a:pt x="516059" y="-73128"/>
                  <a:pt x="994172" y="-73128"/>
                  <a:pt x="1289063" y="219385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8" name="Freeform 3"/>
          <p:cNvSpPr/>
          <p:nvPr/>
        </p:nvSpPr>
        <p:spPr>
          <a:xfrm>
            <a:off x="8108758" y="3507692"/>
            <a:ext cx="1051017" cy="870903"/>
          </a:xfrm>
          <a:custGeom>
            <a:avLst/>
            <a:gdLst>
              <a:gd name="connsiteX0" fmla="*/ 1794195 w 2102034"/>
              <a:gd name="connsiteY0" fmla="*/ 255082 h 1741806"/>
              <a:gd name="connsiteX1" fmla="*/ 1794195 w 2102034"/>
              <a:gd name="connsiteY1" fmla="*/ 1486725 h 1741806"/>
              <a:gd name="connsiteX2" fmla="*/ 307838 w 2102034"/>
              <a:gd name="connsiteY2" fmla="*/ 1486725 h 1741806"/>
              <a:gd name="connsiteX3" fmla="*/ 307838 w 2102034"/>
              <a:gd name="connsiteY3" fmla="*/ 255082 h 1741806"/>
              <a:gd name="connsiteX4" fmla="*/ 1794195 w 2102034"/>
              <a:gd name="connsiteY4" fmla="*/ 255082 h 17418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02034" h="1741806">
                <a:moveTo>
                  <a:pt x="1794195" y="255082"/>
                </a:moveTo>
                <a:cubicBezTo>
                  <a:pt x="2204646" y="595190"/>
                  <a:pt x="2204646" y="1146616"/>
                  <a:pt x="1794195" y="1486725"/>
                </a:cubicBezTo>
                <a:cubicBezTo>
                  <a:pt x="1383757" y="1826834"/>
                  <a:pt x="718289" y="1826834"/>
                  <a:pt x="307838" y="1486725"/>
                </a:cubicBezTo>
                <a:cubicBezTo>
                  <a:pt x="-102612" y="1146616"/>
                  <a:pt x="-102612" y="595190"/>
                  <a:pt x="307838" y="255082"/>
                </a:cubicBezTo>
                <a:cubicBezTo>
                  <a:pt x="718289" y="-85027"/>
                  <a:pt x="1383757" y="-85027"/>
                  <a:pt x="1794195" y="255082"/>
                </a:cubicBezTo>
              </a:path>
            </a:pathLst>
          </a:custGeom>
          <a:solidFill>
            <a:srgbClr val="B36AE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29" name="Freeform 3"/>
          <p:cNvSpPr/>
          <p:nvPr/>
        </p:nvSpPr>
        <p:spPr>
          <a:xfrm>
            <a:off x="9434343" y="3507692"/>
            <a:ext cx="890729" cy="870903"/>
          </a:xfrm>
          <a:custGeom>
            <a:avLst/>
            <a:gdLst>
              <a:gd name="connsiteX0" fmla="*/ 1520567 w 1781457"/>
              <a:gd name="connsiteY0" fmla="*/ 255082 h 1741806"/>
              <a:gd name="connsiteX1" fmla="*/ 1520567 w 1781457"/>
              <a:gd name="connsiteY1" fmla="*/ 1486725 h 1741806"/>
              <a:gd name="connsiteX2" fmla="*/ 260880 w 1781457"/>
              <a:gd name="connsiteY2" fmla="*/ 1486725 h 1741806"/>
              <a:gd name="connsiteX3" fmla="*/ 260880 w 1781457"/>
              <a:gd name="connsiteY3" fmla="*/ 255082 h 1741806"/>
              <a:gd name="connsiteX4" fmla="*/ 1520567 w 1781457"/>
              <a:gd name="connsiteY4" fmla="*/ 255082 h 174180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1457" h="1741806">
                <a:moveTo>
                  <a:pt x="1520567" y="255082"/>
                </a:moveTo>
                <a:cubicBezTo>
                  <a:pt x="1868420" y="595190"/>
                  <a:pt x="1868420" y="1146616"/>
                  <a:pt x="1520567" y="1486725"/>
                </a:cubicBezTo>
                <a:cubicBezTo>
                  <a:pt x="1172714" y="1826834"/>
                  <a:pt x="608733" y="1826834"/>
                  <a:pt x="260880" y="1486725"/>
                </a:cubicBezTo>
                <a:cubicBezTo>
                  <a:pt x="-86960" y="1146616"/>
                  <a:pt x="-86960" y="595190"/>
                  <a:pt x="260880" y="255082"/>
                </a:cubicBezTo>
                <a:cubicBezTo>
                  <a:pt x="608733" y="-85027"/>
                  <a:pt x="1172714" y="-85027"/>
                  <a:pt x="1520567" y="255082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0" name="Freeform 3"/>
          <p:cNvSpPr/>
          <p:nvPr/>
        </p:nvSpPr>
        <p:spPr>
          <a:xfrm>
            <a:off x="10077510" y="4555451"/>
            <a:ext cx="890733" cy="635000"/>
          </a:xfrm>
          <a:custGeom>
            <a:avLst/>
            <a:gdLst>
              <a:gd name="connsiteX0" fmla="*/ 1520576 w 1781466"/>
              <a:gd name="connsiteY0" fmla="*/ 185987 h 1270000"/>
              <a:gd name="connsiteX1" fmla="*/ 1520576 w 1781466"/>
              <a:gd name="connsiteY1" fmla="*/ 1084012 h 1270000"/>
              <a:gd name="connsiteX2" fmla="*/ 260889 w 1781466"/>
              <a:gd name="connsiteY2" fmla="*/ 1084012 h 1270000"/>
              <a:gd name="connsiteX3" fmla="*/ 260889 w 1781466"/>
              <a:gd name="connsiteY3" fmla="*/ 185987 h 1270000"/>
              <a:gd name="connsiteX4" fmla="*/ 1520576 w 1781466"/>
              <a:gd name="connsiteY4" fmla="*/ 185987 h 1270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1466" h="1270000">
                <a:moveTo>
                  <a:pt x="1520576" y="185987"/>
                </a:moveTo>
                <a:cubicBezTo>
                  <a:pt x="1868430" y="433969"/>
                  <a:pt x="1868430" y="836030"/>
                  <a:pt x="1520576" y="1084012"/>
                </a:cubicBezTo>
                <a:cubicBezTo>
                  <a:pt x="1172723" y="1331995"/>
                  <a:pt x="608742" y="1331995"/>
                  <a:pt x="260889" y="1084012"/>
                </a:cubicBezTo>
                <a:cubicBezTo>
                  <a:pt x="-86963" y="836030"/>
                  <a:pt x="-86963" y="433969"/>
                  <a:pt x="260889" y="185987"/>
                </a:cubicBezTo>
                <a:cubicBezTo>
                  <a:pt x="608742" y="-61995"/>
                  <a:pt x="1172723" y="-61995"/>
                  <a:pt x="1520576" y="185987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1" name="Freeform 3"/>
          <p:cNvSpPr/>
          <p:nvPr/>
        </p:nvSpPr>
        <p:spPr>
          <a:xfrm>
            <a:off x="6831557" y="3507692"/>
            <a:ext cx="980767" cy="972861"/>
          </a:xfrm>
          <a:custGeom>
            <a:avLst/>
            <a:gdLst>
              <a:gd name="connsiteX0" fmla="*/ 1674269 w 1961534"/>
              <a:gd name="connsiteY0" fmla="*/ 284944 h 1945721"/>
              <a:gd name="connsiteX1" fmla="*/ 1674269 w 1961534"/>
              <a:gd name="connsiteY1" fmla="*/ 1660777 h 1945721"/>
              <a:gd name="connsiteX2" fmla="*/ 287264 w 1961534"/>
              <a:gd name="connsiteY2" fmla="*/ 1660777 h 1945721"/>
              <a:gd name="connsiteX3" fmla="*/ 287264 w 1961534"/>
              <a:gd name="connsiteY3" fmla="*/ 284944 h 1945721"/>
              <a:gd name="connsiteX4" fmla="*/ 1674269 w 1961534"/>
              <a:gd name="connsiteY4" fmla="*/ 284944 h 19457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61534" h="1945721">
                <a:moveTo>
                  <a:pt x="1674269" y="284944"/>
                </a:moveTo>
                <a:cubicBezTo>
                  <a:pt x="2057289" y="664870"/>
                  <a:pt x="2057289" y="1280852"/>
                  <a:pt x="1674269" y="1660777"/>
                </a:cubicBezTo>
                <a:cubicBezTo>
                  <a:pt x="1291263" y="2040703"/>
                  <a:pt x="670272" y="2040703"/>
                  <a:pt x="287264" y="1660777"/>
                </a:cubicBezTo>
                <a:cubicBezTo>
                  <a:pt x="-95753" y="1280852"/>
                  <a:pt x="-95753" y="664870"/>
                  <a:pt x="287264" y="284944"/>
                </a:cubicBezTo>
                <a:cubicBezTo>
                  <a:pt x="670272" y="-94981"/>
                  <a:pt x="1291263" y="-94981"/>
                  <a:pt x="1674269" y="284944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2" name="Freeform 3"/>
          <p:cNvSpPr/>
          <p:nvPr/>
        </p:nvSpPr>
        <p:spPr>
          <a:xfrm>
            <a:off x="5799743" y="3507692"/>
            <a:ext cx="755114" cy="749030"/>
          </a:xfrm>
          <a:custGeom>
            <a:avLst/>
            <a:gdLst>
              <a:gd name="connsiteX0" fmla="*/ 1289058 w 1510228"/>
              <a:gd name="connsiteY0" fmla="*/ 219385 h 1498059"/>
              <a:gd name="connsiteX1" fmla="*/ 1289058 w 1510228"/>
              <a:gd name="connsiteY1" fmla="*/ 1278673 h 1498059"/>
              <a:gd name="connsiteX2" fmla="*/ 221168 w 1510228"/>
              <a:gd name="connsiteY2" fmla="*/ 1278673 h 1498059"/>
              <a:gd name="connsiteX3" fmla="*/ 221168 w 1510228"/>
              <a:gd name="connsiteY3" fmla="*/ 219385 h 1498059"/>
              <a:gd name="connsiteX4" fmla="*/ 1289058 w 1510228"/>
              <a:gd name="connsiteY4" fmla="*/ 219385 h 14980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510228" h="1498059">
                <a:moveTo>
                  <a:pt x="1289058" y="219385"/>
                </a:moveTo>
                <a:cubicBezTo>
                  <a:pt x="1583952" y="511900"/>
                  <a:pt x="1583952" y="986159"/>
                  <a:pt x="1289058" y="1278673"/>
                </a:cubicBezTo>
                <a:cubicBezTo>
                  <a:pt x="994171" y="1571187"/>
                  <a:pt x="516059" y="1571187"/>
                  <a:pt x="221168" y="1278673"/>
                </a:cubicBezTo>
                <a:cubicBezTo>
                  <a:pt x="-73722" y="986159"/>
                  <a:pt x="-73722" y="511900"/>
                  <a:pt x="221168" y="219385"/>
                </a:cubicBezTo>
                <a:cubicBezTo>
                  <a:pt x="516059" y="-73128"/>
                  <a:pt x="994171" y="-73128"/>
                  <a:pt x="1289058" y="219385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3" name="Freeform 3"/>
          <p:cNvSpPr/>
          <p:nvPr/>
        </p:nvSpPr>
        <p:spPr>
          <a:xfrm>
            <a:off x="0" y="5613400"/>
            <a:ext cx="12192000" cy="1238250"/>
          </a:xfrm>
          <a:custGeom>
            <a:avLst/>
            <a:gdLst>
              <a:gd name="connsiteX0" fmla="*/ 0 w 24384000"/>
              <a:gd name="connsiteY0" fmla="*/ 0 h 2476500"/>
              <a:gd name="connsiteX1" fmla="*/ 24384000 w 24384000"/>
              <a:gd name="connsiteY1" fmla="*/ 0 h 2476500"/>
              <a:gd name="connsiteX2" fmla="*/ 24384000 w 24384000"/>
              <a:gd name="connsiteY2" fmla="*/ 2476500 h 2476500"/>
              <a:gd name="connsiteX3" fmla="*/ 0 w 24384000"/>
              <a:gd name="connsiteY3" fmla="*/ 2476500 h 2476500"/>
              <a:gd name="connsiteX4" fmla="*/ 0 w 24384000"/>
              <a:gd name="connsiteY4" fmla="*/ 0 h 2476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2476500">
                <a:moveTo>
                  <a:pt x="0" y="0"/>
                </a:moveTo>
                <a:lnTo>
                  <a:pt x="24384000" y="0"/>
                </a:lnTo>
                <a:lnTo>
                  <a:pt x="24384000" y="2476500"/>
                </a:lnTo>
                <a:lnTo>
                  <a:pt x="0" y="2476500"/>
                </a:lnTo>
                <a:lnTo>
                  <a:pt x="0" y="0"/>
                </a:lnTo>
              </a:path>
            </a:pathLst>
          </a:custGeom>
          <a:solidFill>
            <a:srgbClr val="B36AE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4" name="Freeform 3"/>
          <p:cNvSpPr/>
          <p:nvPr/>
        </p:nvSpPr>
        <p:spPr>
          <a:xfrm>
            <a:off x="311150" y="2324100"/>
            <a:ext cx="2921000" cy="476250"/>
          </a:xfrm>
          <a:custGeom>
            <a:avLst/>
            <a:gdLst>
              <a:gd name="connsiteX0" fmla="*/ 0 w 5842000"/>
              <a:gd name="connsiteY0" fmla="*/ 0 h 952500"/>
              <a:gd name="connsiteX1" fmla="*/ 5842000 w 5842000"/>
              <a:gd name="connsiteY1" fmla="*/ 0 h 952500"/>
              <a:gd name="connsiteX2" fmla="*/ 5842000 w 5842000"/>
              <a:gd name="connsiteY2" fmla="*/ 952500 h 952500"/>
              <a:gd name="connsiteX3" fmla="*/ 0 w 5842000"/>
              <a:gd name="connsiteY3" fmla="*/ 952500 h 952500"/>
              <a:gd name="connsiteX4" fmla="*/ 0 w 5842000"/>
              <a:gd name="connsiteY4" fmla="*/ 0 h 952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842000" h="952500">
                <a:moveTo>
                  <a:pt x="0" y="0"/>
                </a:moveTo>
                <a:lnTo>
                  <a:pt x="5842000" y="0"/>
                </a:lnTo>
                <a:lnTo>
                  <a:pt x="5842000" y="952500"/>
                </a:lnTo>
                <a:lnTo>
                  <a:pt x="0" y="952500"/>
                </a:lnTo>
                <a:lnTo>
                  <a:pt x="0" y="0"/>
                </a:ln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5" name="Freeform 3"/>
          <p:cNvSpPr/>
          <p:nvPr/>
        </p:nvSpPr>
        <p:spPr>
          <a:xfrm>
            <a:off x="3225800" y="2324100"/>
            <a:ext cx="2425700" cy="476250"/>
          </a:xfrm>
          <a:custGeom>
            <a:avLst/>
            <a:gdLst>
              <a:gd name="connsiteX0" fmla="*/ 0 w 4851400"/>
              <a:gd name="connsiteY0" fmla="*/ 0 h 952500"/>
              <a:gd name="connsiteX1" fmla="*/ 4851400 w 4851400"/>
              <a:gd name="connsiteY1" fmla="*/ 0 h 952500"/>
              <a:gd name="connsiteX2" fmla="*/ 4851400 w 4851400"/>
              <a:gd name="connsiteY2" fmla="*/ 952500 h 952500"/>
              <a:gd name="connsiteX3" fmla="*/ 0 w 4851400"/>
              <a:gd name="connsiteY3" fmla="*/ 952500 h 952500"/>
              <a:gd name="connsiteX4" fmla="*/ 0 w 4851400"/>
              <a:gd name="connsiteY4" fmla="*/ 0 h 952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851400" h="952500">
                <a:moveTo>
                  <a:pt x="0" y="0"/>
                </a:moveTo>
                <a:lnTo>
                  <a:pt x="4851400" y="0"/>
                </a:lnTo>
                <a:lnTo>
                  <a:pt x="4851400" y="952500"/>
                </a:lnTo>
                <a:lnTo>
                  <a:pt x="0" y="952500"/>
                </a:lnTo>
                <a:lnTo>
                  <a:pt x="0" y="0"/>
                </a:ln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6" name="Freeform 3"/>
          <p:cNvSpPr/>
          <p:nvPr/>
        </p:nvSpPr>
        <p:spPr>
          <a:xfrm>
            <a:off x="5651500" y="2324100"/>
            <a:ext cx="2190750" cy="476250"/>
          </a:xfrm>
          <a:custGeom>
            <a:avLst/>
            <a:gdLst>
              <a:gd name="connsiteX0" fmla="*/ 0 w 4381500"/>
              <a:gd name="connsiteY0" fmla="*/ 0 h 952500"/>
              <a:gd name="connsiteX1" fmla="*/ 4381500 w 4381500"/>
              <a:gd name="connsiteY1" fmla="*/ 0 h 952500"/>
              <a:gd name="connsiteX2" fmla="*/ 4381500 w 4381500"/>
              <a:gd name="connsiteY2" fmla="*/ 952500 h 952500"/>
              <a:gd name="connsiteX3" fmla="*/ 0 w 4381500"/>
              <a:gd name="connsiteY3" fmla="*/ 952500 h 952500"/>
              <a:gd name="connsiteX4" fmla="*/ 0 w 4381500"/>
              <a:gd name="connsiteY4" fmla="*/ 0 h 952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381500" h="952500">
                <a:moveTo>
                  <a:pt x="0" y="0"/>
                </a:moveTo>
                <a:lnTo>
                  <a:pt x="4381500" y="0"/>
                </a:lnTo>
                <a:lnTo>
                  <a:pt x="4381500" y="952500"/>
                </a:lnTo>
                <a:lnTo>
                  <a:pt x="0" y="952500"/>
                </a:lnTo>
                <a:lnTo>
                  <a:pt x="0" y="0"/>
                </a:ln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7" name="Freeform 3"/>
          <p:cNvSpPr/>
          <p:nvPr/>
        </p:nvSpPr>
        <p:spPr>
          <a:xfrm>
            <a:off x="7842250" y="2324100"/>
            <a:ext cx="1587500" cy="476250"/>
          </a:xfrm>
          <a:custGeom>
            <a:avLst/>
            <a:gdLst>
              <a:gd name="connsiteX0" fmla="*/ 0 w 3175000"/>
              <a:gd name="connsiteY0" fmla="*/ 0 h 952500"/>
              <a:gd name="connsiteX1" fmla="*/ 3175000 w 3175000"/>
              <a:gd name="connsiteY1" fmla="*/ 0 h 952500"/>
              <a:gd name="connsiteX2" fmla="*/ 3175000 w 3175000"/>
              <a:gd name="connsiteY2" fmla="*/ 952500 h 952500"/>
              <a:gd name="connsiteX3" fmla="*/ 0 w 3175000"/>
              <a:gd name="connsiteY3" fmla="*/ 952500 h 952500"/>
              <a:gd name="connsiteX4" fmla="*/ 0 w 3175000"/>
              <a:gd name="connsiteY4" fmla="*/ 0 h 952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175000" h="952500">
                <a:moveTo>
                  <a:pt x="0" y="0"/>
                </a:moveTo>
                <a:lnTo>
                  <a:pt x="3175000" y="0"/>
                </a:lnTo>
                <a:lnTo>
                  <a:pt x="3175000" y="952500"/>
                </a:lnTo>
                <a:lnTo>
                  <a:pt x="0" y="952500"/>
                </a:lnTo>
                <a:lnTo>
                  <a:pt x="0" y="0"/>
                </a:lnTo>
              </a:path>
            </a:pathLst>
          </a:custGeom>
          <a:solidFill>
            <a:srgbClr val="B36AE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8" name="Freeform 3"/>
          <p:cNvSpPr/>
          <p:nvPr/>
        </p:nvSpPr>
        <p:spPr>
          <a:xfrm>
            <a:off x="9404350" y="2324100"/>
            <a:ext cx="1403350" cy="476250"/>
          </a:xfrm>
          <a:custGeom>
            <a:avLst/>
            <a:gdLst>
              <a:gd name="connsiteX0" fmla="*/ 0 w 2806700"/>
              <a:gd name="connsiteY0" fmla="*/ 0 h 952500"/>
              <a:gd name="connsiteX1" fmla="*/ 2806700 w 2806700"/>
              <a:gd name="connsiteY1" fmla="*/ 0 h 952500"/>
              <a:gd name="connsiteX2" fmla="*/ 2806700 w 2806700"/>
              <a:gd name="connsiteY2" fmla="*/ 952500 h 952500"/>
              <a:gd name="connsiteX3" fmla="*/ 0 w 2806700"/>
              <a:gd name="connsiteY3" fmla="*/ 952500 h 952500"/>
              <a:gd name="connsiteX4" fmla="*/ 0 w 2806700"/>
              <a:gd name="connsiteY4" fmla="*/ 0 h 952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806700" h="952500">
                <a:moveTo>
                  <a:pt x="0" y="0"/>
                </a:moveTo>
                <a:lnTo>
                  <a:pt x="2806700" y="0"/>
                </a:lnTo>
                <a:lnTo>
                  <a:pt x="2806700" y="952500"/>
                </a:lnTo>
                <a:lnTo>
                  <a:pt x="0" y="952500"/>
                </a:lnTo>
                <a:lnTo>
                  <a:pt x="0" y="0"/>
                </a:ln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9" name="Freeform 3"/>
          <p:cNvSpPr/>
          <p:nvPr/>
        </p:nvSpPr>
        <p:spPr>
          <a:xfrm>
            <a:off x="10655303" y="2559050"/>
            <a:ext cx="444500" cy="12700"/>
          </a:xfrm>
          <a:custGeom>
            <a:avLst/>
            <a:gdLst>
              <a:gd name="connsiteX0" fmla="*/ 12700 w 889000"/>
              <a:gd name="connsiteY0" fmla="*/ 12700 h 25400"/>
              <a:gd name="connsiteX1" fmla="*/ 858975 w 889000"/>
              <a:gd name="connsiteY1" fmla="*/ 12700 h 25400"/>
              <a:gd name="connsiteX2" fmla="*/ 876300 w 889000"/>
              <a:gd name="connsiteY2" fmla="*/ 12700 h 254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89000" h="25400">
                <a:moveTo>
                  <a:pt x="12700" y="12700"/>
                </a:moveTo>
                <a:lnTo>
                  <a:pt x="858975" y="12700"/>
                </a:lnTo>
                <a:lnTo>
                  <a:pt x="876300" y="12700"/>
                </a:lnTo>
              </a:path>
            </a:pathLst>
          </a:custGeom>
          <a:ln w="25400">
            <a:solidFill>
              <a:srgbClr val="53585F">
                <a:alpha val="100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40" name="Freeform 3"/>
          <p:cNvSpPr/>
          <p:nvPr/>
        </p:nvSpPr>
        <p:spPr>
          <a:xfrm>
            <a:off x="11087100" y="2534920"/>
            <a:ext cx="60960" cy="60960"/>
          </a:xfrm>
          <a:custGeom>
            <a:avLst/>
            <a:gdLst>
              <a:gd name="connsiteX0" fmla="*/ 0 w 121919"/>
              <a:gd name="connsiteY0" fmla="*/ 121919 h 121920"/>
              <a:gd name="connsiteX1" fmla="*/ 121919 w 121919"/>
              <a:gd name="connsiteY1" fmla="*/ 60959 h 121920"/>
              <a:gd name="connsiteX2" fmla="*/ 0 w 121919"/>
              <a:gd name="connsiteY2" fmla="*/ 0 h 121920"/>
              <a:gd name="connsiteX3" fmla="*/ 0 w 121919"/>
              <a:gd name="connsiteY3" fmla="*/ 121919 h 121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19" h="121920">
                <a:moveTo>
                  <a:pt x="0" y="121919"/>
                </a:moveTo>
                <a:lnTo>
                  <a:pt x="121919" y="60959"/>
                </a:lnTo>
                <a:lnTo>
                  <a:pt x="0" y="0"/>
                </a:lnTo>
                <a:lnTo>
                  <a:pt x="0" y="121919"/>
                </a:ln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41" name="Freeform 3"/>
          <p:cNvSpPr/>
          <p:nvPr/>
        </p:nvSpPr>
        <p:spPr>
          <a:xfrm>
            <a:off x="2384770" y="3418675"/>
            <a:ext cx="970300" cy="797428"/>
          </a:xfrm>
          <a:custGeom>
            <a:avLst/>
            <a:gdLst>
              <a:gd name="connsiteX0" fmla="*/ 1656406 w 1940600"/>
              <a:gd name="connsiteY0" fmla="*/ 233560 h 1594856"/>
              <a:gd name="connsiteX1" fmla="*/ 1656406 w 1940600"/>
              <a:gd name="connsiteY1" fmla="*/ 1361294 h 1594856"/>
              <a:gd name="connsiteX2" fmla="*/ 284194 w 1940600"/>
              <a:gd name="connsiteY2" fmla="*/ 1361294 h 1594856"/>
              <a:gd name="connsiteX3" fmla="*/ 284194 w 1940600"/>
              <a:gd name="connsiteY3" fmla="*/ 233560 h 1594856"/>
              <a:gd name="connsiteX4" fmla="*/ 1656406 w 1940600"/>
              <a:gd name="connsiteY4" fmla="*/ 233560 h 15948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40600" h="1594856">
                <a:moveTo>
                  <a:pt x="1656406" y="233560"/>
                </a:moveTo>
                <a:cubicBezTo>
                  <a:pt x="2035332" y="544976"/>
                  <a:pt x="2035332" y="1049880"/>
                  <a:pt x="1656406" y="1361294"/>
                </a:cubicBezTo>
                <a:cubicBezTo>
                  <a:pt x="1277480" y="1672709"/>
                  <a:pt x="663120" y="1672709"/>
                  <a:pt x="284194" y="1361294"/>
                </a:cubicBezTo>
                <a:cubicBezTo>
                  <a:pt x="-94731" y="1049880"/>
                  <a:pt x="-94731" y="544976"/>
                  <a:pt x="284194" y="233560"/>
                </a:cubicBezTo>
                <a:cubicBezTo>
                  <a:pt x="663120" y="-77853"/>
                  <a:pt x="1277480" y="-77853"/>
                  <a:pt x="1656406" y="233560"/>
                </a:cubicBezTo>
              </a:path>
            </a:pathLst>
          </a:custGeom>
          <a:solidFill>
            <a:srgbClr val="53585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42" name="Freeform 3"/>
          <p:cNvSpPr/>
          <p:nvPr/>
        </p:nvSpPr>
        <p:spPr>
          <a:xfrm>
            <a:off x="8316767" y="5187671"/>
            <a:ext cx="635000" cy="635279"/>
          </a:xfrm>
          <a:custGeom>
            <a:avLst/>
            <a:gdLst>
              <a:gd name="connsiteX0" fmla="*/ 635000 w 1270000"/>
              <a:gd name="connsiteY0" fmla="*/ 0 h 1270558"/>
              <a:gd name="connsiteX1" fmla="*/ 1270000 w 1270000"/>
              <a:gd name="connsiteY1" fmla="*/ 1270558 h 1270558"/>
              <a:gd name="connsiteX2" fmla="*/ 0 w 1270000"/>
              <a:gd name="connsiteY2" fmla="*/ 1270558 h 1270558"/>
              <a:gd name="connsiteX3" fmla="*/ 635000 w 1270000"/>
              <a:gd name="connsiteY3" fmla="*/ 0 h 12705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70000" h="1270558">
                <a:moveTo>
                  <a:pt x="635000" y="0"/>
                </a:moveTo>
                <a:lnTo>
                  <a:pt x="1270000" y="1270558"/>
                </a:lnTo>
                <a:lnTo>
                  <a:pt x="0" y="1270558"/>
                </a:lnTo>
                <a:lnTo>
                  <a:pt x="635000" y="0"/>
                </a:lnTo>
              </a:path>
            </a:pathLst>
          </a:custGeom>
          <a:solidFill>
            <a:srgbClr val="B36AE2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50600" y="1917700"/>
            <a:ext cx="895350" cy="89535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841750" y="3905250"/>
            <a:ext cx="266098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Idea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762500" y="3708400"/>
            <a:ext cx="487313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065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</a:p>
          <a:p>
            <a:pPr>
              <a:lnSpc>
                <a:spcPts val="1300"/>
              </a:lnSpc>
              <a:tabLst>
                <a:tab pos="12065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Journey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8274050" y="3778250"/>
            <a:ext cx="603307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905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Validated</a:t>
            </a:r>
          </a:p>
          <a:p>
            <a:pPr>
              <a:lnSpc>
                <a:spcPts val="1300"/>
              </a:lnSpc>
              <a:tabLst>
                <a:tab pos="1905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Prototype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9588500" y="3778250"/>
            <a:ext cx="496931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175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Graphic</a:t>
            </a:r>
          </a:p>
          <a:p>
            <a:pPr>
              <a:lnSpc>
                <a:spcPts val="1300"/>
              </a:lnSpc>
              <a:tabLst>
                <a:tab pos="3175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Design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10325100" y="4781550"/>
            <a:ext cx="325410" cy="225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Code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946900" y="3822700"/>
            <a:ext cx="665247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270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Sitemap</a:t>
            </a:r>
            <a:r>
              <a:rPr lang="en-US" altLang="zh-CN" sz="1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</a:p>
          <a:p>
            <a:pPr>
              <a:lnSpc>
                <a:spcPts val="1300"/>
              </a:lnSpc>
              <a:tabLst>
                <a:tab pos="1270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Prototype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6000750" y="3714750"/>
            <a:ext cx="315792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</a:p>
          <a:p>
            <a:pPr>
              <a:lnSpc>
                <a:spcPts val="1300"/>
              </a:lnSpc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Flow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1365250" y="2419350"/>
            <a:ext cx="95378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Discover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4127500" y="2419350"/>
            <a:ext cx="711733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Define</a:t>
            </a:r>
          </a:p>
        </p:txBody>
      </p:sp>
      <p:sp>
        <p:nvSpPr>
          <p:cNvPr id="51" name="TextBox 1"/>
          <p:cNvSpPr txBox="1"/>
          <p:nvPr/>
        </p:nvSpPr>
        <p:spPr>
          <a:xfrm>
            <a:off x="6413500" y="2419350"/>
            <a:ext cx="740587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Design</a:t>
            </a:r>
          </a:p>
        </p:txBody>
      </p:sp>
      <p:sp>
        <p:nvSpPr>
          <p:cNvPr id="52" name="TextBox 1"/>
          <p:cNvSpPr txBox="1"/>
          <p:nvPr/>
        </p:nvSpPr>
        <p:spPr>
          <a:xfrm>
            <a:off x="8172450" y="2419350"/>
            <a:ext cx="901401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Validate</a:t>
            </a:r>
          </a:p>
        </p:txBody>
      </p:sp>
      <p:sp>
        <p:nvSpPr>
          <p:cNvPr id="53" name="TextBox 1"/>
          <p:cNvSpPr txBox="1"/>
          <p:nvPr/>
        </p:nvSpPr>
        <p:spPr>
          <a:xfrm>
            <a:off x="9690100" y="2419350"/>
            <a:ext cx="883255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00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Develop</a:t>
            </a:r>
          </a:p>
        </p:txBody>
      </p:sp>
      <p:sp>
        <p:nvSpPr>
          <p:cNvPr id="54" name="TextBox 1"/>
          <p:cNvSpPr txBox="1"/>
          <p:nvPr/>
        </p:nvSpPr>
        <p:spPr>
          <a:xfrm>
            <a:off x="2527300" y="3638550"/>
            <a:ext cx="5466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7145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</a:p>
          <a:p>
            <a:pPr>
              <a:lnSpc>
                <a:spcPts val="1300"/>
              </a:lnSpc>
              <a:tabLst>
                <a:tab pos="17145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</a:p>
        </p:txBody>
      </p:sp>
      <p:sp>
        <p:nvSpPr>
          <p:cNvPr id="55" name="TextBox 1"/>
          <p:cNvSpPr txBox="1"/>
          <p:nvPr/>
        </p:nvSpPr>
        <p:spPr>
          <a:xfrm>
            <a:off x="4273550" y="342900"/>
            <a:ext cx="3616311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165100" algn="l"/>
              </a:tabLst>
            </a:pPr>
            <a:r>
              <a:rPr lang="en-US" altLang="zh-CN" sz="900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When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</a:p>
          <a:p>
            <a:pPr>
              <a:lnSpc>
                <a:spcPts val="4100"/>
              </a:lnSpc>
              <a:tabLst>
                <a:tab pos="165100" algn="l"/>
              </a:tabLst>
            </a:pP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Testing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&amp;</a:t>
            </a:r>
            <a:r>
              <a:rPr lang="en-US" altLang="zh-CN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Validation</a:t>
            </a:r>
          </a:p>
        </p:txBody>
      </p:sp>
      <p:sp>
        <p:nvSpPr>
          <p:cNvPr id="56" name="TextBox 1"/>
          <p:cNvSpPr txBox="1"/>
          <p:nvPr/>
        </p:nvSpPr>
        <p:spPr>
          <a:xfrm>
            <a:off x="939800" y="4013200"/>
            <a:ext cx="79829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33350" algn="l"/>
              </a:tabLst>
            </a:pPr>
            <a:r>
              <a:rPr lang="en-US" altLang="zh-CN" sz="900" dirty="0"/>
              <a:t>	</a:t>
            </a: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Business</a:t>
            </a:r>
          </a:p>
          <a:p>
            <a:pPr>
              <a:lnSpc>
                <a:spcPts val="1300"/>
              </a:lnSpc>
              <a:tabLst>
                <a:tab pos="133350" algn="l"/>
              </a:tabLst>
            </a:pPr>
            <a:r>
              <a:rPr lang="en-US" altLang="zh-CN" sz="1200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Requirement</a:t>
            </a:r>
          </a:p>
        </p:txBody>
      </p:sp>
      <p:sp>
        <p:nvSpPr>
          <p:cNvPr id="57" name="TextBox 1"/>
          <p:cNvSpPr txBox="1"/>
          <p:nvPr/>
        </p:nvSpPr>
        <p:spPr>
          <a:xfrm>
            <a:off x="2349500" y="6102350"/>
            <a:ext cx="8385629" cy="648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50"/>
              </a:lnSpc>
              <a:tabLst>
                <a:tab pos="2679700" algn="l"/>
              </a:tabLst>
            </a:pPr>
            <a:r>
              <a:rPr lang="en-US" altLang="zh-CN" sz="195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IN</a:t>
            </a:r>
            <a:r>
              <a:rPr lang="en-US" altLang="zh-CN" sz="19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5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TEST</a:t>
            </a:r>
            <a:r>
              <a:rPr lang="en-US" altLang="zh-CN" sz="19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5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19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5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PROTOTYPE</a:t>
            </a:r>
            <a:r>
              <a:rPr lang="en-US" altLang="zh-CN" sz="19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5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THEY</a:t>
            </a:r>
            <a:r>
              <a:rPr lang="en-US" altLang="zh-CN" sz="19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5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FORM</a:t>
            </a:r>
            <a:r>
              <a:rPr lang="en-US" altLang="zh-CN" sz="19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5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altLang="zh-CN" sz="19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5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BASIS</a:t>
            </a:r>
            <a:r>
              <a:rPr lang="en-US" altLang="zh-CN" sz="19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5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FOR</a:t>
            </a:r>
            <a:r>
              <a:rPr lang="en-US" altLang="zh-CN" sz="19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950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RECRUITMENT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1250"/>
              </a:lnSpc>
              <a:tabLst>
                <a:tab pos="2679700" algn="l"/>
              </a:tabLst>
            </a:pPr>
            <a:r>
              <a:rPr lang="en-US" altLang="zh-CN" sz="900" dirty="0"/>
              <a:t>	</a:t>
            </a:r>
            <a:r>
              <a:rPr lang="en-US" altLang="zh-CN" sz="1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General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Assembly: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User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Persona</a:t>
            </a:r>
            <a:r>
              <a:rPr lang="en-US" altLang="zh-CN" sz="1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000" i="1" dirty="0">
                <a:solidFill>
                  <a:srgbClr val="FFFFFF"/>
                </a:solidFill>
                <a:latin typeface="Times New Roman Italic" pitchFamily="18" charset="0"/>
                <a:cs typeface="Times New Roman Italic" pitchFamily="18" charset="0"/>
              </a:rPr>
              <a:t>Module</a:t>
            </a:r>
          </a:p>
        </p:txBody>
      </p:sp>
    </p:spTree>
    <p:extLst>
      <p:ext uri="{BB962C8B-B14F-4D97-AF65-F5344CB8AC3E}">
        <p14:creationId xmlns:p14="http://schemas.microsoft.com/office/powerpoint/2010/main" val="38814312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314450" y="2762250"/>
            <a:ext cx="8285923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50"/>
              </a:lnSpc>
            </a:pP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“Research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everybody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has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seen,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987550" y="3213100"/>
            <a:ext cx="7227941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50"/>
              </a:lnSpc>
            </a:pP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think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nobody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else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has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thought”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4940300" y="3784600"/>
            <a:ext cx="2593467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4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Albert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Szent-Gyorgyi</a:t>
            </a:r>
          </a:p>
        </p:txBody>
      </p:sp>
    </p:spTree>
    <p:extLst>
      <p:ext uri="{BB962C8B-B14F-4D97-AF65-F5344CB8AC3E}">
        <p14:creationId xmlns:p14="http://schemas.microsoft.com/office/powerpoint/2010/main" val="4057824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9200" y="3448050"/>
            <a:ext cx="3956050" cy="2965450"/>
          </a:xfrm>
          <a:prstGeom prst="rect">
            <a:avLst/>
          </a:prstGeom>
          <a:noFill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65950" y="0"/>
            <a:ext cx="522605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35000" y="831850"/>
            <a:ext cx="2850139" cy="6104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zh-CN" sz="365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  <a:r>
              <a:rPr lang="en-US" altLang="zh-CN" sz="36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5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Personas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635000" y="387350"/>
            <a:ext cx="1904367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50"/>
              </a:lnSpc>
            </a:pPr>
            <a:r>
              <a:rPr lang="en-US" altLang="zh-CN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Exercise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2.2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35000" y="1517650"/>
            <a:ext cx="1792414" cy="302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Time: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20</a:t>
            </a:r>
            <a:r>
              <a:rPr lang="en-US" altLang="zh-CN" sz="2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i="1" dirty="0">
                <a:solidFill>
                  <a:srgbClr val="000000"/>
                </a:solidFill>
                <a:latin typeface="Times New Roman Italic" pitchFamily="18" charset="0"/>
                <a:cs typeface="Times New Roman Italic" pitchFamily="18" charset="0"/>
              </a:rPr>
              <a:t>Minutes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35000" y="1873037"/>
            <a:ext cx="6098309" cy="137986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Dari </a:t>
            </a:r>
            <a:r>
              <a:rPr lang="en-US" altLang="zh-CN" sz="2350" i="1" dirty="0" err="1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informasi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 yang </a:t>
            </a:r>
            <a:r>
              <a:rPr lang="en-US" altLang="zh-CN" sz="2350" i="1" dirty="0" err="1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dikumpulkan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 </a:t>
            </a:r>
            <a:r>
              <a:rPr lang="en-US" altLang="zh-CN" sz="2350" i="1" dirty="0" err="1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melalui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 </a:t>
            </a:r>
            <a:r>
              <a:rPr lang="en-US" altLang="zh-CN" sz="2350" i="1" dirty="0" err="1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Wawancara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, </a:t>
            </a:r>
            <a:r>
              <a:rPr lang="en-US" altLang="zh-CN" sz="2350" i="1" dirty="0" err="1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buat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 persona yang </a:t>
            </a:r>
            <a:r>
              <a:rPr lang="en-US" altLang="zh-CN" sz="2350" i="1" dirty="0" err="1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mencakup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 </a:t>
            </a:r>
            <a:r>
              <a:rPr lang="en-US" altLang="zh-CN" sz="2350" i="1" dirty="0" err="1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latar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 </a:t>
            </a:r>
            <a:r>
              <a:rPr lang="en-US" altLang="zh-CN" sz="2350" i="1" dirty="0" err="1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belakang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, </a:t>
            </a:r>
            <a:r>
              <a:rPr lang="en-US" altLang="zh-CN" sz="2350" i="1" dirty="0" err="1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kebutuhan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, </a:t>
            </a:r>
            <a:r>
              <a:rPr lang="en-US" altLang="zh-CN" sz="2350" i="1" dirty="0" err="1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poin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 yang </a:t>
            </a:r>
            <a:r>
              <a:rPr lang="en-US" altLang="zh-CN" sz="2350" i="1" dirty="0" err="1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dirasakan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 dan </a:t>
            </a:r>
            <a:r>
              <a:rPr lang="en-US" altLang="zh-CN" sz="2350" i="1" dirty="0" err="1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tujuan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 orang yang </a:t>
            </a:r>
            <a:r>
              <a:rPr lang="en-US" altLang="zh-CN" sz="2350" i="1" dirty="0" err="1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diwawancarai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25459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subTitle" idx="4294967295"/>
          </p:nvPr>
        </p:nvSpPr>
        <p:spPr>
          <a:xfrm>
            <a:off x="3897450" y="2951449"/>
            <a:ext cx="5016952" cy="784104"/>
          </a:xfrm>
          <a:prstGeom prst="rect">
            <a:avLst/>
          </a:prstGeom>
          <a:noFill/>
          <a:ln>
            <a:noFill/>
          </a:ln>
        </p:spPr>
        <p:txBody>
          <a:bodyPr vert="horz" lIns="91344" tIns="91344" rIns="91344" bIns="91344" rtlCol="0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" sz="3597" b="1" i="1" dirty="0">
                <a:latin typeface="Lora"/>
                <a:ea typeface="Lora"/>
                <a:cs typeface="Lora"/>
                <a:sym typeface="Lora"/>
              </a:rPr>
              <a:t>Any </a:t>
            </a:r>
            <a:r>
              <a:rPr lang="en" sz="3597" b="1" i="1" dirty="0">
                <a:highlight>
                  <a:srgbClr val="FFCD00"/>
                </a:highlight>
                <a:latin typeface="Lora"/>
                <a:ea typeface="Lora"/>
                <a:cs typeface="Lora"/>
                <a:sym typeface="Lora"/>
              </a:rPr>
              <a:t>questions</a:t>
            </a:r>
            <a:r>
              <a:rPr lang="en" sz="3597" b="1" i="1" dirty="0">
                <a:latin typeface="Lora"/>
                <a:ea typeface="Lora"/>
                <a:cs typeface="Lora"/>
                <a:sym typeface="Lora"/>
              </a:rPr>
              <a:t> ?</a:t>
            </a:r>
          </a:p>
          <a:p>
            <a:pPr>
              <a:spcBef>
                <a:spcPts val="0"/>
              </a:spcBef>
              <a:buNone/>
            </a:pPr>
            <a:endParaRPr sz="1798" dirty="0">
              <a:solidFill>
                <a:schemeClr val="dk1"/>
              </a:solidFill>
            </a:endParaRPr>
          </a:p>
        </p:txBody>
      </p:sp>
      <p:cxnSp>
        <p:nvCxnSpPr>
          <p:cNvPr id="332" name="Shape 332"/>
          <p:cNvCxnSpPr/>
          <p:nvPr/>
        </p:nvCxnSpPr>
        <p:spPr>
          <a:xfrm>
            <a:off x="1534495" y="2287012"/>
            <a:ext cx="2395176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3" name="Shape 333"/>
          <p:cNvSpPr txBox="1">
            <a:spLocks noGrp="1"/>
          </p:cNvSpPr>
          <p:nvPr>
            <p:ph type="ctrTitle" idx="4294967295"/>
          </p:nvPr>
        </p:nvSpPr>
        <p:spPr>
          <a:xfrm>
            <a:off x="3897574" y="1675355"/>
            <a:ext cx="4903653" cy="1158772"/>
          </a:xfrm>
          <a:prstGeom prst="rect">
            <a:avLst/>
          </a:prstGeom>
          <a:noFill/>
          <a:ln>
            <a:noFill/>
          </a:ln>
        </p:spPr>
        <p:txBody>
          <a:bodyPr vert="horz" lIns="91344" tIns="91344" rIns="91344" bIns="91344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5995"/>
              <a:t>Thanks!</a:t>
            </a:r>
          </a:p>
        </p:txBody>
      </p:sp>
      <p:cxnSp>
        <p:nvCxnSpPr>
          <p:cNvPr id="334" name="Shape 334"/>
          <p:cNvCxnSpPr/>
          <p:nvPr/>
        </p:nvCxnSpPr>
        <p:spPr>
          <a:xfrm>
            <a:off x="7112898" y="2287012"/>
            <a:ext cx="3550952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5" name="Shape 335"/>
          <p:cNvSpPr/>
          <p:nvPr/>
        </p:nvSpPr>
        <p:spPr>
          <a:xfrm>
            <a:off x="2359238" y="1717942"/>
            <a:ext cx="1138091" cy="1138091"/>
          </a:xfrm>
          <a:prstGeom prst="ellipse">
            <a:avLst/>
          </a:prstGeom>
          <a:solidFill>
            <a:srgbClr val="FFCD00"/>
          </a:solidFill>
          <a:ln>
            <a:noFill/>
          </a:ln>
        </p:spPr>
        <p:txBody>
          <a:bodyPr lIns="91344" tIns="91344" rIns="91344" bIns="91344" anchor="ctr" anchorCtr="0">
            <a:noAutofit/>
          </a:bodyPr>
          <a:lstStyle/>
          <a:p>
            <a:endParaRPr sz="1798" dirty="0"/>
          </a:p>
        </p:txBody>
      </p:sp>
      <p:grpSp>
        <p:nvGrpSpPr>
          <p:cNvPr id="336" name="Shape 336"/>
          <p:cNvGrpSpPr/>
          <p:nvPr/>
        </p:nvGrpSpPr>
        <p:grpSpPr>
          <a:xfrm>
            <a:off x="2675920" y="2049233"/>
            <a:ext cx="505274" cy="475345"/>
            <a:chOff x="5972700" y="2330200"/>
            <a:chExt cx="411625" cy="387275"/>
          </a:xfrm>
        </p:grpSpPr>
        <p:sp>
          <p:nvSpPr>
            <p:cNvPr id="337" name="Shape 337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344" tIns="91344" rIns="91344" bIns="91344" anchor="ctr" anchorCtr="0">
              <a:noAutofit/>
            </a:bodyPr>
            <a:lstStyle/>
            <a:p>
              <a:endParaRPr sz="1798" dirty="0"/>
            </a:p>
          </p:txBody>
        </p:sp>
        <p:sp>
          <p:nvSpPr>
            <p:cNvPr id="338" name="Shape 338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9525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344" tIns="91344" rIns="91344" bIns="91344" anchor="ctr" anchorCtr="0">
              <a:noAutofit/>
            </a:bodyPr>
            <a:lstStyle/>
            <a:p>
              <a:endParaRPr sz="1798" dirty="0"/>
            </a:p>
          </p:txBody>
        </p:sp>
      </p:grpSp>
    </p:spTree>
    <p:extLst>
      <p:ext uri="{BB962C8B-B14F-4D97-AF65-F5344CB8AC3E}">
        <p14:creationId xmlns:p14="http://schemas.microsoft.com/office/powerpoint/2010/main" val="3888084641"/>
      </p:ext>
    </p:extLst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781300" y="2876550"/>
            <a:ext cx="5952655" cy="104644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50"/>
              </a:lnSpc>
              <a:tabLst>
                <a:tab pos="95250" algn="l"/>
              </a:tabLst>
            </a:pPr>
            <a:r>
              <a:rPr lang="en-US" altLang="zh-CN" sz="900" dirty="0"/>
              <a:t>	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If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you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your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clients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don’t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know,</a:t>
            </a:r>
          </a:p>
          <a:p>
            <a:pPr>
              <a:lnSpc>
                <a:spcPts val="3750"/>
              </a:lnSpc>
              <a:tabLst>
                <a:tab pos="95250" algn="l"/>
              </a:tabLst>
            </a:pP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You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should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some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  <a:r>
              <a:rPr lang="en-US" altLang="zh-CN" sz="32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25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research.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5302250" y="2457450"/>
            <a:ext cx="1764907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Rule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of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thumb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672522" y="4212867"/>
            <a:ext cx="7024359" cy="6713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69850" algn="l"/>
              </a:tabLst>
            </a:pPr>
            <a:r>
              <a:rPr lang="en-US" altLang="zh-CN" sz="1400" dirty="0">
                <a:solidFill>
                  <a:srgbClr val="FF0000"/>
                </a:solidFill>
              </a:rPr>
              <a:t>	</a:t>
            </a:r>
            <a:r>
              <a:rPr lang="en-US" altLang="zh-CN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What do we and our client already know?</a:t>
            </a:r>
          </a:p>
          <a:p>
            <a:pPr>
              <a:lnSpc>
                <a:spcPts val="500"/>
              </a:lnSpc>
            </a:pPr>
            <a:endParaRPr lang="en-US" altLang="zh-CN" sz="1400" dirty="0">
              <a:solidFill>
                <a:srgbClr val="FF0000"/>
              </a:solidFill>
            </a:endParaRPr>
          </a:p>
          <a:p>
            <a:pPr>
              <a:lnSpc>
                <a:spcPts val="2250"/>
              </a:lnSpc>
              <a:tabLst>
                <a:tab pos="69850" algn="l"/>
              </a:tabLst>
            </a:pPr>
            <a:r>
              <a:rPr lang="en-US" altLang="zh-CN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What do you need to know to start design?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817283" y="5294491"/>
            <a:ext cx="6101029" cy="32508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32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Is it mission critical user experience?</a:t>
            </a:r>
          </a:p>
        </p:txBody>
      </p:sp>
    </p:spTree>
    <p:extLst>
      <p:ext uri="{BB962C8B-B14F-4D97-AF65-F5344CB8AC3E}">
        <p14:creationId xmlns:p14="http://schemas.microsoft.com/office/powerpoint/2010/main" val="3592126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606800" y="3270250"/>
            <a:ext cx="4791376" cy="828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6050"/>
              </a:lnSpc>
            </a:pPr>
            <a:r>
              <a:rPr lang="en-US" altLang="zh-CN" sz="5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How</a:t>
            </a:r>
            <a:r>
              <a:rPr lang="en-US" altLang="zh-CN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</a:t>
            </a:r>
            <a:r>
              <a:rPr lang="en-US" altLang="zh-CN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50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5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start?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3232150" y="2851150"/>
            <a:ext cx="6392776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Now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that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we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know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what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it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means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to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know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your</a:t>
            </a:r>
            <a:r>
              <a:rPr lang="en-US" altLang="zh-CN" sz="23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5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users,</a:t>
            </a:r>
          </a:p>
        </p:txBody>
      </p:sp>
    </p:spTree>
    <p:extLst>
      <p:ext uri="{BB962C8B-B14F-4D97-AF65-F5344CB8AC3E}">
        <p14:creationId xmlns:p14="http://schemas.microsoft.com/office/powerpoint/2010/main" val="356542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7588250" y="1587500"/>
            <a:ext cx="1900392" cy="423962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228600" algn="l"/>
                <a:tab pos="501650" algn="l"/>
                <a:tab pos="558800" algn="l"/>
                <a:tab pos="60960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Research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300"/>
              </a:lnSpc>
              <a:tabLst>
                <a:tab pos="228600" algn="l"/>
                <a:tab pos="501650" algn="l"/>
                <a:tab pos="558800" algn="l"/>
                <a:tab pos="609600" algn="l"/>
              </a:tabLst>
            </a:pPr>
            <a:r>
              <a:rPr lang="en-US" altLang="zh-CN" sz="900" dirty="0"/>
              <a:t>			</a:t>
            </a:r>
            <a:r>
              <a:rPr lang="en-US" altLang="zh-CN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Needs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2950"/>
              </a:lnSpc>
              <a:tabLst>
                <a:tab pos="228600" algn="l"/>
                <a:tab pos="501650" algn="l"/>
                <a:tab pos="558800" algn="l"/>
                <a:tab pos="609600" algn="l"/>
              </a:tabLst>
            </a:pPr>
            <a:r>
              <a:rPr lang="en-US" altLang="zh-CN" sz="900" dirty="0"/>
              <a:t>				</a:t>
            </a:r>
            <a:r>
              <a:rPr lang="en-US" altLang="zh-CN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Goals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2950"/>
              </a:lnSpc>
              <a:tabLst>
                <a:tab pos="228600" algn="l"/>
                <a:tab pos="501650" algn="l"/>
                <a:tab pos="558800" algn="l"/>
                <a:tab pos="609600" algn="l"/>
              </a:tabLst>
            </a:pPr>
            <a:r>
              <a:rPr lang="en-US" altLang="zh-CN" sz="900" dirty="0"/>
              <a:t>	</a:t>
            </a:r>
            <a:r>
              <a:rPr lang="en-US" altLang="zh-CN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Motivations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2950"/>
              </a:lnSpc>
              <a:tabLst>
                <a:tab pos="228600" algn="l"/>
                <a:tab pos="501650" algn="l"/>
                <a:tab pos="558800" algn="l"/>
                <a:tab pos="609600" algn="l"/>
              </a:tabLst>
            </a:pPr>
            <a:r>
              <a:rPr lang="en-US" altLang="zh-CN" sz="900" dirty="0"/>
              <a:t>		</a:t>
            </a:r>
            <a:r>
              <a:rPr lang="en-US" altLang="zh-CN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Actions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597150" y="1543050"/>
            <a:ext cx="1897955" cy="420115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  <a:tabLst>
                <a:tab pos="184150" algn="l"/>
                <a:tab pos="501650" algn="l"/>
                <a:tab pos="508000" algn="l"/>
                <a:tab pos="730250" algn="l"/>
              </a:tabLst>
            </a:pPr>
            <a:r>
              <a:rPr lang="en-US" altLang="zh-CN" sz="24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Demographics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100"/>
              </a:lnSpc>
              <a:tabLst>
                <a:tab pos="184150" algn="l"/>
                <a:tab pos="501650" algn="l"/>
                <a:tab pos="508000" algn="l"/>
                <a:tab pos="730250" algn="l"/>
              </a:tabLst>
            </a:pPr>
            <a:r>
              <a:rPr lang="en-US" altLang="zh-CN" sz="900" dirty="0"/>
              <a:t>				</a:t>
            </a:r>
            <a:r>
              <a:rPr lang="en-US" altLang="zh-CN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Age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2950"/>
              </a:lnSpc>
              <a:tabLst>
                <a:tab pos="184150" algn="l"/>
                <a:tab pos="501650" algn="l"/>
                <a:tab pos="508000" algn="l"/>
                <a:tab pos="730250" algn="l"/>
              </a:tabLst>
            </a:pPr>
            <a:r>
              <a:rPr lang="en-US" altLang="zh-CN" sz="900" dirty="0"/>
              <a:t>		</a:t>
            </a:r>
            <a:r>
              <a:rPr lang="en-US" altLang="zh-CN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Gender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2950"/>
              </a:lnSpc>
              <a:tabLst>
                <a:tab pos="184150" algn="l"/>
                <a:tab pos="501650" algn="l"/>
                <a:tab pos="508000" algn="l"/>
                <a:tab pos="730250" algn="l"/>
              </a:tabLst>
            </a:pPr>
            <a:r>
              <a:rPr lang="en-US" altLang="zh-CN" sz="900" dirty="0"/>
              <a:t>			</a:t>
            </a:r>
            <a:r>
              <a:rPr lang="en-US" altLang="zh-CN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Income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3400"/>
              </a:lnSpc>
              <a:tabLst>
                <a:tab pos="184150" algn="l"/>
                <a:tab pos="501650" algn="l"/>
                <a:tab pos="508000" algn="l"/>
                <a:tab pos="730250" algn="l"/>
              </a:tabLst>
            </a:pPr>
            <a:r>
              <a:rPr lang="en-US" altLang="zh-CN" sz="900" dirty="0"/>
              <a:t>	</a:t>
            </a:r>
            <a:r>
              <a:rPr lang="en-US" altLang="zh-CN" sz="2400" i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689035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13716000 h 13716000"/>
              <a:gd name="connsiteX1" fmla="*/ 24384000 w 24384000"/>
              <a:gd name="connsiteY1" fmla="*/ 13716000 h 13716000"/>
              <a:gd name="connsiteX2" fmla="*/ 24384000 w 24384000"/>
              <a:gd name="connsiteY2" fmla="*/ 0 h 13716000"/>
              <a:gd name="connsiteX3" fmla="*/ 0 w 24384000"/>
              <a:gd name="connsiteY3" fmla="*/ 0 h 13716000"/>
              <a:gd name="connsiteX4" fmla="*/ 0 w 24384000"/>
              <a:gd name="connsiteY4" fmla="*/ 1371600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13716000"/>
                </a:moveTo>
                <a:lnTo>
                  <a:pt x="24384000" y="13716000"/>
                </a:lnTo>
                <a:lnTo>
                  <a:pt x="24384000" y="0"/>
                </a:lnTo>
                <a:lnTo>
                  <a:pt x="0" y="0"/>
                </a:lnTo>
                <a:lnTo>
                  <a:pt x="0" y="137160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24384000"/>
              <a:gd name="connsiteY0" fmla="*/ 0 h 13716000"/>
              <a:gd name="connsiteX1" fmla="*/ 24384000 w 24384000"/>
              <a:gd name="connsiteY1" fmla="*/ 0 h 13716000"/>
              <a:gd name="connsiteX2" fmla="*/ 24384000 w 24384000"/>
              <a:gd name="connsiteY2" fmla="*/ 13716000 h 13716000"/>
              <a:gd name="connsiteX3" fmla="*/ 0 w 24384000"/>
              <a:gd name="connsiteY3" fmla="*/ 13716000 h 13716000"/>
              <a:gd name="connsiteX4" fmla="*/ 0 w 24384000"/>
              <a:gd name="connsiteY4" fmla="*/ 0 h 13716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4384000" h="13716000">
                <a:moveTo>
                  <a:pt x="0" y="0"/>
                </a:moveTo>
                <a:lnTo>
                  <a:pt x="24384000" y="0"/>
                </a:lnTo>
                <a:lnTo>
                  <a:pt x="24384000" y="13716000"/>
                </a:lnTo>
                <a:lnTo>
                  <a:pt x="0" y="13716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216400" y="311150"/>
            <a:ext cx="3691716" cy="4693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50"/>
              </a:lnSpc>
            </a:pPr>
            <a:r>
              <a:rPr lang="en-US" altLang="zh-CN" sz="2850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The</a:t>
            </a:r>
            <a:r>
              <a:rPr lang="en-US" altLang="zh-CN" sz="28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50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path</a:t>
            </a:r>
            <a:r>
              <a:rPr lang="en-US" altLang="zh-CN" sz="28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50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of</a:t>
            </a:r>
            <a:r>
              <a:rPr lang="en-US" altLang="zh-CN" sz="28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50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user</a:t>
            </a:r>
            <a:r>
              <a:rPr lang="en-US" altLang="zh-CN" sz="285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50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research</a:t>
            </a:r>
          </a:p>
        </p:txBody>
      </p:sp>
    </p:spTree>
    <p:extLst>
      <p:ext uri="{BB962C8B-B14F-4D97-AF65-F5344CB8AC3E}">
        <p14:creationId xmlns:p14="http://schemas.microsoft.com/office/powerpoint/2010/main" val="23441987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31800"/>
            <a:ext cx="9512300" cy="6426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93700" y="692150"/>
            <a:ext cx="3842399" cy="10849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50"/>
              </a:lnSpc>
            </a:pPr>
            <a:r>
              <a:rPr lang="en-US" altLang="zh-CN" sz="35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What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need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</a:p>
          <a:p>
            <a:pPr>
              <a:lnSpc>
                <a:spcPts val="3800"/>
              </a:lnSpc>
            </a:pPr>
            <a:r>
              <a:rPr lang="en-US" altLang="zh-CN" sz="35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know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to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understand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416050" y="1644650"/>
            <a:ext cx="2006960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50"/>
              </a:lnSpc>
            </a:pPr>
            <a:r>
              <a:rPr lang="en-US" altLang="zh-CN" sz="35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our</a:t>
            </a:r>
            <a:r>
              <a:rPr lang="en-US" altLang="zh-CN" sz="35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5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users?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955800" y="2419350"/>
            <a:ext cx="892873" cy="12644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50"/>
              </a:lnSpc>
            </a:pPr>
            <a:r>
              <a:rPr lang="en-US" altLang="zh-CN" sz="38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Why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4650"/>
              </a:lnSpc>
            </a:pPr>
            <a:r>
              <a:rPr lang="en-US" altLang="zh-CN" sz="38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Who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885950" y="3708400"/>
            <a:ext cx="1027525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50"/>
              </a:lnSpc>
            </a:pPr>
            <a:r>
              <a:rPr lang="en-US" altLang="zh-CN" sz="38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What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828800" y="4387850"/>
            <a:ext cx="1253100" cy="12644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50"/>
              </a:lnSpc>
              <a:tabLst>
                <a:tab pos="38100" algn="l"/>
              </a:tabLst>
            </a:pPr>
            <a:r>
              <a:rPr lang="en-US" altLang="zh-CN" sz="38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Where</a:t>
            </a:r>
          </a:p>
          <a:p>
            <a:pPr>
              <a:lnSpc>
                <a:spcPts val="500"/>
              </a:lnSpc>
            </a:pPr>
            <a:endParaRPr lang="en-US" altLang="zh-CN" sz="900" dirty="0"/>
          </a:p>
          <a:p>
            <a:pPr>
              <a:lnSpc>
                <a:spcPts val="4650"/>
              </a:lnSpc>
              <a:tabLst>
                <a:tab pos="38100" algn="l"/>
              </a:tabLst>
            </a:pPr>
            <a:r>
              <a:rPr lang="en-US" altLang="zh-CN" sz="900" dirty="0"/>
              <a:t>	</a:t>
            </a:r>
            <a:r>
              <a:rPr lang="en-US" altLang="zh-CN" sz="38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When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949450" y="5670550"/>
            <a:ext cx="921727" cy="5975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250"/>
              </a:lnSpc>
            </a:pPr>
            <a:r>
              <a:rPr lang="en-US" altLang="zh-CN" sz="3800" i="1" dirty="0">
                <a:solidFill>
                  <a:srgbClr val="000000"/>
                </a:solidFill>
                <a:latin typeface="Baskerville Old Face" pitchFamily="18" charset="0"/>
                <a:cs typeface="Baskerville Old Face" pitchFamily="18" charset="0"/>
              </a:rPr>
              <a:t>How</a:t>
            </a:r>
          </a:p>
        </p:txBody>
      </p:sp>
    </p:spTree>
    <p:extLst>
      <p:ext uri="{BB962C8B-B14F-4D97-AF65-F5344CB8AC3E}">
        <p14:creationId xmlns:p14="http://schemas.microsoft.com/office/powerpoint/2010/main" val="2755206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</TotalTime>
  <Words>1964</Words>
  <Application>Microsoft Office PowerPoint</Application>
  <PresentationFormat>Widescreen</PresentationFormat>
  <Paragraphs>1053</Paragraphs>
  <Slides>43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4" baseType="lpstr">
      <vt:lpstr>Arial</vt:lpstr>
      <vt:lpstr>Arial Rounded MT Bold</vt:lpstr>
      <vt:lpstr>Baskerville Old Face</vt:lpstr>
      <vt:lpstr>Calibri</vt:lpstr>
      <vt:lpstr>Calibri Light</vt:lpstr>
      <vt:lpstr>Lora</vt:lpstr>
      <vt:lpstr>Lucida Bright</vt:lpstr>
      <vt:lpstr>Times New Roman</vt:lpstr>
      <vt:lpstr>Times New Roman Bold Italic</vt:lpstr>
      <vt:lpstr>Times New Roman Italic</vt:lpstr>
      <vt:lpstr>Office Theme</vt:lpstr>
      <vt:lpstr>    sdsdss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Reski Mai Candra</dc:creator>
  <cp:lastModifiedBy>Reski Mai Candra</cp:lastModifiedBy>
  <cp:revision>19</cp:revision>
  <dcterms:created xsi:type="dcterms:W3CDTF">2018-04-08T07:24:43Z</dcterms:created>
  <dcterms:modified xsi:type="dcterms:W3CDTF">2019-08-22T10:05:36Z</dcterms:modified>
</cp:coreProperties>
</file>